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ba7ccd8f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ba7ccd8f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ee61b18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ee61b18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f6e4678b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f6e4678b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f6e4678b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f6e4678b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ba7ccd8f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ba7ccd8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f6e4678b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f6e4678b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Plot of the current iteration of the decision tree model. The goal is to progressively split and separate samples with a more similar structure that will result in more pure subsets of data.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The tree ends up with a series of branches (i.e. questions and answers) that eventually lead to a classification prediction representing a probability of a particular outcome.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Confusion matrix and classification report. The model currently achieves accuracy 78% which is just above our minimum accepted threshold of 75%. However further iterations may be able to improve the model performance.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A decision tree may not be the best type of model for this analysis, it is possible that superior results may be possible with a Random Forest model.</a:t>
            </a:r>
            <a:endParaRPr sz="10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f6e4678b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f6e4678b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f6e4678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f6e4678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f6e4678b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f6e4678b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ba7ccd8f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ba7ccd8f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ba7ccd8f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ba7ccd8f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f6e4678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f6e4678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ee61b184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ee61b184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ba7ccd8f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ba7ccd8f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ee61b18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ee61b18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ba7ccd8f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ba7ccd8f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ba7ccd8f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ba7ccd8f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f6e4678b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f6e4678b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ba7ccd8f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ba7ccd8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ba7ccd8f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ba7ccd8f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ba7ccd8fd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ba7ccd8fd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ba7ccd8f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ba7ccd8f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ba7ccd8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ba7ccd8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3.png"/><Relationship Id="rId6" Type="http://schemas.openxmlformats.org/officeDocument/2006/relationships/image" Target="../media/image45.png"/></Relationships>
</file>

<file path=ppt/slides/_rels/slide1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63.png"/><Relationship Id="rId12"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52.png"/><Relationship Id="rId9" Type="http://schemas.openxmlformats.org/officeDocument/2006/relationships/image" Target="../media/image56.png"/><Relationship Id="rId5" Type="http://schemas.openxmlformats.org/officeDocument/2006/relationships/image" Target="../media/image4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55.png"/><Relationship Id="rId6" Type="http://schemas.openxmlformats.org/officeDocument/2006/relationships/image" Target="../media/image51.png"/><Relationship Id="rId7"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62.png"/></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5.png"/><Relationship Id="rId5" Type="http://schemas.openxmlformats.org/officeDocument/2006/relationships/hyperlink" Target="https://public.tableau.com/app/profile/prathima.bandi/viz/Segment3_Data_Vizualization/Segment2StoryBoard" TargetMode="External"/><Relationship Id="rId6" Type="http://schemas.openxmlformats.org/officeDocument/2006/relationships/image" Target="../media/image60.png"/><Relationship Id="rId7" Type="http://schemas.openxmlformats.org/officeDocument/2006/relationships/image" Target="../media/image64.png"/><Relationship Id="rId8"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3.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42.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1.png"/><Relationship Id="rId6"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63.png"/><Relationship Id="rId7" Type="http://schemas.openxmlformats.org/officeDocument/2006/relationships/image" Target="../media/image61.png"/><Relationship Id="rId8"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11" Type="http://schemas.openxmlformats.org/officeDocument/2006/relationships/image" Target="../media/image24.png"/><Relationship Id="rId10" Type="http://schemas.openxmlformats.org/officeDocument/2006/relationships/image" Target="../media/image14.png"/><Relationship Id="rId12" Type="http://schemas.openxmlformats.org/officeDocument/2006/relationships/image" Target="../media/image11.png"/><Relationship Id="rId9" Type="http://schemas.openxmlformats.org/officeDocument/2006/relationships/image" Target="../media/image30.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10" Type="http://schemas.openxmlformats.org/officeDocument/2006/relationships/image" Target="../media/image26.png"/><Relationship Id="rId9" Type="http://schemas.openxmlformats.org/officeDocument/2006/relationships/image" Target="../media/image25.png"/><Relationship Id="rId5" Type="http://schemas.openxmlformats.org/officeDocument/2006/relationships/hyperlink" Target="https://www.kaggle.com/aaronschlegel/austin-animal-center-shelter-intakes-and-outcomes" TargetMode="External"/><Relationship Id="rId6" Type="http://schemas.openxmlformats.org/officeDocument/2006/relationships/hyperlink" Target="https://data.austintexas.gov/" TargetMode="External"/><Relationship Id="rId7" Type="http://schemas.openxmlformats.org/officeDocument/2006/relationships/image" Target="../media/image10.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1.png"/><Relationship Id="rId13" Type="http://schemas.openxmlformats.org/officeDocument/2006/relationships/image" Target="../media/image35.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2.png"/><Relationship Id="rId15" Type="http://schemas.openxmlformats.org/officeDocument/2006/relationships/image" Target="../media/image37.png"/><Relationship Id="rId14" Type="http://schemas.openxmlformats.org/officeDocument/2006/relationships/image" Target="../media/image27.png"/><Relationship Id="rId17" Type="http://schemas.openxmlformats.org/officeDocument/2006/relationships/image" Target="../media/image38.png"/><Relationship Id="rId16"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3.png"/><Relationship Id="rId18" Type="http://schemas.openxmlformats.org/officeDocument/2006/relationships/image" Target="../media/image40.png"/><Relationship Id="rId7" Type="http://schemas.openxmlformats.org/officeDocument/2006/relationships/image" Target="../media/image19.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39.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2.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47.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9543"/>
          <a:stretch/>
        </p:blipFill>
        <p:spPr>
          <a:xfrm>
            <a:off x="0" y="536225"/>
            <a:ext cx="9144000" cy="4071176"/>
          </a:xfrm>
          <a:prstGeom prst="rect">
            <a:avLst/>
          </a:prstGeom>
          <a:noFill/>
          <a:ln>
            <a:noFill/>
          </a:ln>
        </p:spPr>
      </p:pic>
      <p:sp>
        <p:nvSpPr>
          <p:cNvPr id="55" name="Google Shape;55;p13"/>
          <p:cNvSpPr/>
          <p:nvPr/>
        </p:nvSpPr>
        <p:spPr>
          <a:xfrm>
            <a:off x="0" y="0"/>
            <a:ext cx="9144000" cy="536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8" y="6"/>
            <a:ext cx="2568211" cy="53621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sp>
        <p:nvSpPr>
          <p:cNvPr id="57" name="Google Shape;57;p13"/>
          <p:cNvSpPr/>
          <p:nvPr/>
        </p:nvSpPr>
        <p:spPr>
          <a:xfrm>
            <a:off x="0" y="4607400"/>
            <a:ext cx="9144000" cy="536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094100" y="4607400"/>
            <a:ext cx="4049897" cy="536092"/>
          </a:xfrm>
          <a:custGeom>
            <a:rect b="b" l="l" r="r" t="t"/>
            <a:pathLst>
              <a:path extrusionOk="0" h="10160" w="55598">
                <a:moveTo>
                  <a:pt x="55598" y="10160"/>
                </a:moveTo>
                <a:lnTo>
                  <a:pt x="5927" y="10160"/>
                </a:lnTo>
                <a:lnTo>
                  <a:pt x="0" y="0"/>
                </a:lnTo>
                <a:lnTo>
                  <a:pt x="55598" y="0"/>
                </a:lnTo>
                <a:close/>
              </a:path>
            </a:pathLst>
          </a:custGeom>
          <a:solidFill>
            <a:srgbClr val="073763"/>
          </a:solidFill>
          <a:ln>
            <a:noFill/>
          </a:ln>
        </p:spPr>
      </p:sp>
      <p:pic>
        <p:nvPicPr>
          <p:cNvPr id="59" name="Google Shape;59;p13"/>
          <p:cNvPicPr preferRelativeResize="0"/>
          <p:nvPr/>
        </p:nvPicPr>
        <p:blipFill>
          <a:blip r:embed="rId4">
            <a:alphaModFix/>
          </a:blip>
          <a:stretch>
            <a:fillRect/>
          </a:stretch>
        </p:blipFill>
        <p:spPr>
          <a:xfrm>
            <a:off x="8106850" y="42663"/>
            <a:ext cx="1001876" cy="449175"/>
          </a:xfrm>
          <a:prstGeom prst="rect">
            <a:avLst/>
          </a:prstGeom>
          <a:noFill/>
          <a:ln>
            <a:noFill/>
          </a:ln>
        </p:spPr>
      </p:pic>
      <p:pic>
        <p:nvPicPr>
          <p:cNvPr id="60" name="Google Shape;60;p13"/>
          <p:cNvPicPr preferRelativeResize="0"/>
          <p:nvPr/>
        </p:nvPicPr>
        <p:blipFill rotWithShape="1">
          <a:blip r:embed="rId5">
            <a:alphaModFix/>
          </a:blip>
          <a:srcRect b="21279" l="4938" r="5262" t="22184"/>
          <a:stretch/>
        </p:blipFill>
        <p:spPr>
          <a:xfrm>
            <a:off x="42300" y="28225"/>
            <a:ext cx="2187249" cy="478050"/>
          </a:xfrm>
          <a:prstGeom prst="rect">
            <a:avLst/>
          </a:prstGeom>
          <a:noFill/>
          <a:ln>
            <a:noFill/>
          </a:ln>
        </p:spPr>
      </p:pic>
      <p:pic>
        <p:nvPicPr>
          <p:cNvPr id="61" name="Google Shape;61;p13"/>
          <p:cNvPicPr preferRelativeResize="0"/>
          <p:nvPr/>
        </p:nvPicPr>
        <p:blipFill>
          <a:blip r:embed="rId6">
            <a:alphaModFix/>
          </a:blip>
          <a:stretch>
            <a:fillRect/>
          </a:stretch>
        </p:blipFill>
        <p:spPr>
          <a:xfrm>
            <a:off x="3952375" y="3648654"/>
            <a:ext cx="624125" cy="580448"/>
          </a:xfrm>
          <a:prstGeom prst="rect">
            <a:avLst/>
          </a:prstGeom>
          <a:noFill/>
          <a:ln>
            <a:noFill/>
          </a:ln>
        </p:spPr>
      </p:pic>
      <p:pic>
        <p:nvPicPr>
          <p:cNvPr id="62" name="Google Shape;62;p13"/>
          <p:cNvPicPr preferRelativeResize="0"/>
          <p:nvPr/>
        </p:nvPicPr>
        <p:blipFill>
          <a:blip r:embed="rId7">
            <a:alphaModFix/>
          </a:blip>
          <a:stretch>
            <a:fillRect/>
          </a:stretch>
        </p:blipFill>
        <p:spPr>
          <a:xfrm>
            <a:off x="3559750" y="3411898"/>
            <a:ext cx="504100" cy="817201"/>
          </a:xfrm>
          <a:prstGeom prst="rect">
            <a:avLst/>
          </a:prstGeom>
          <a:noFill/>
          <a:ln>
            <a:noFill/>
          </a:ln>
        </p:spPr>
      </p:pic>
      <p:pic>
        <p:nvPicPr>
          <p:cNvPr id="63" name="Google Shape;63;p13"/>
          <p:cNvPicPr preferRelativeResize="0"/>
          <p:nvPr/>
        </p:nvPicPr>
        <p:blipFill>
          <a:blip r:embed="rId8">
            <a:alphaModFix/>
          </a:blip>
          <a:stretch>
            <a:fillRect/>
          </a:stretch>
        </p:blipFill>
        <p:spPr>
          <a:xfrm>
            <a:off x="5991501" y="4004013"/>
            <a:ext cx="624125" cy="405687"/>
          </a:xfrm>
          <a:prstGeom prst="rect">
            <a:avLst/>
          </a:prstGeom>
          <a:noFill/>
          <a:ln>
            <a:noFill/>
          </a:ln>
        </p:spPr>
      </p:pic>
      <p:pic>
        <p:nvPicPr>
          <p:cNvPr id="64" name="Google Shape;64;p13"/>
          <p:cNvPicPr preferRelativeResize="0"/>
          <p:nvPr/>
        </p:nvPicPr>
        <p:blipFill>
          <a:blip r:embed="rId9">
            <a:alphaModFix/>
          </a:blip>
          <a:stretch>
            <a:fillRect/>
          </a:stretch>
        </p:blipFill>
        <p:spPr>
          <a:xfrm>
            <a:off x="1557527" y="2013350"/>
            <a:ext cx="504099" cy="300875"/>
          </a:xfrm>
          <a:prstGeom prst="rect">
            <a:avLst/>
          </a:prstGeom>
          <a:noFill/>
          <a:ln>
            <a:noFill/>
          </a:ln>
        </p:spPr>
      </p:pic>
      <p:sp>
        <p:nvSpPr>
          <p:cNvPr id="65" name="Google Shape;65;p13"/>
          <p:cNvSpPr txBox="1"/>
          <p:nvPr/>
        </p:nvSpPr>
        <p:spPr>
          <a:xfrm>
            <a:off x="42300" y="463600"/>
            <a:ext cx="8995800" cy="646500"/>
          </a:xfrm>
          <a:prstGeom prst="rect">
            <a:avLst/>
          </a:prstGeom>
          <a:noFill/>
          <a:ln>
            <a:noFill/>
          </a:ln>
          <a:effectLst>
            <a:outerShdw blurRad="28575" rotWithShape="0" algn="bl" dir="5400000" dist="28575">
              <a:srgbClr val="073763">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F1C232"/>
                </a:solidFill>
                <a:latin typeface="Calibri"/>
                <a:ea typeface="Calibri"/>
                <a:cs typeface="Calibri"/>
                <a:sym typeface="Calibri"/>
              </a:rPr>
              <a:t>Austin Animal Shelter Analysis</a:t>
            </a:r>
            <a:endParaRPr b="1" i="1" sz="3000">
              <a:solidFill>
                <a:srgbClr val="F1C232"/>
              </a:solidFill>
              <a:latin typeface="Calibri"/>
              <a:ea typeface="Calibri"/>
              <a:cs typeface="Calibri"/>
              <a:sym typeface="Calibri"/>
            </a:endParaRPr>
          </a:p>
        </p:txBody>
      </p:sp>
      <p:sp>
        <p:nvSpPr>
          <p:cNvPr id="66" name="Google Shape;66;p13"/>
          <p:cNvSpPr txBox="1"/>
          <p:nvPr/>
        </p:nvSpPr>
        <p:spPr>
          <a:xfrm>
            <a:off x="42300" y="920375"/>
            <a:ext cx="4769700" cy="615600"/>
          </a:xfrm>
          <a:prstGeom prst="rect">
            <a:avLst/>
          </a:prstGeom>
          <a:noFill/>
          <a:ln>
            <a:noFill/>
          </a:ln>
          <a:effectLst>
            <a:outerShdw blurRad="142875" rotWithShape="0" algn="bl">
              <a:schemeClr val="dk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FFFFFF"/>
                </a:solidFill>
                <a:latin typeface="Calibri"/>
                <a:ea typeface="Calibri"/>
                <a:cs typeface="Calibri"/>
                <a:sym typeface="Calibri"/>
              </a:rPr>
              <a:t>Analysis of over 80,000 animal adoption intake and outcome data entries to predict the likelihood of adoption outcome</a:t>
            </a:r>
            <a:endParaRPr b="1" i="1">
              <a:solidFill>
                <a:srgbClr val="FFFFFF"/>
              </a:solidFill>
              <a:latin typeface="Calibri"/>
              <a:ea typeface="Calibri"/>
              <a:cs typeface="Calibri"/>
              <a:sym typeface="Calibri"/>
            </a:endParaRPr>
          </a:p>
        </p:txBody>
      </p:sp>
      <p:sp>
        <p:nvSpPr>
          <p:cNvPr id="67" name="Google Shape;67;p13"/>
          <p:cNvSpPr txBox="1"/>
          <p:nvPr/>
        </p:nvSpPr>
        <p:spPr>
          <a:xfrm>
            <a:off x="0" y="4291200"/>
            <a:ext cx="5249400" cy="369300"/>
          </a:xfrm>
          <a:prstGeom prst="rect">
            <a:avLst/>
          </a:prstGeom>
          <a:noFill/>
          <a:ln>
            <a:noFill/>
          </a:ln>
          <a:effectLst>
            <a:outerShdw blurRad="142875" rotWithShape="0" algn="bl">
              <a:schemeClr val="dk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FFFFFF"/>
                </a:solidFill>
                <a:latin typeface="Calibri"/>
                <a:ea typeface="Calibri"/>
                <a:cs typeface="Calibri"/>
                <a:sym typeface="Calibri"/>
              </a:rPr>
              <a:t>Prathima Bandi, Elijah Belizor, James Hook, Jack Kenning</a:t>
            </a:r>
            <a:r>
              <a:rPr b="1" i="1" lang="en" sz="1200">
                <a:solidFill>
                  <a:srgbClr val="FFFFFF"/>
                </a:solidFill>
                <a:latin typeface="Calibri"/>
                <a:ea typeface="Calibri"/>
                <a:cs typeface="Calibri"/>
                <a:sym typeface="Calibri"/>
              </a:rPr>
              <a:t> </a:t>
            </a:r>
            <a:endParaRPr b="1" i="1" sz="12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65" name="Google Shape;265;p22"/>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66" name="Google Shape;266;p22"/>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67" name="Google Shape;267;p22"/>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Impact of Animal Age and Time in Shelter on Outcome</a:t>
            </a:r>
            <a:endParaRPr sz="2600">
              <a:solidFill>
                <a:srgbClr val="FFFFFF"/>
              </a:solidFill>
              <a:latin typeface="Calibri"/>
              <a:ea typeface="Calibri"/>
              <a:cs typeface="Calibri"/>
              <a:sym typeface="Calibri"/>
            </a:endParaRPr>
          </a:p>
        </p:txBody>
      </p:sp>
      <p:pic>
        <p:nvPicPr>
          <p:cNvPr id="268" name="Google Shape;268;p22"/>
          <p:cNvPicPr preferRelativeResize="0"/>
          <p:nvPr/>
        </p:nvPicPr>
        <p:blipFill>
          <a:blip r:embed="rId5">
            <a:alphaModFix/>
          </a:blip>
          <a:stretch>
            <a:fillRect/>
          </a:stretch>
        </p:blipFill>
        <p:spPr>
          <a:xfrm>
            <a:off x="5359375" y="699950"/>
            <a:ext cx="3129812" cy="3985000"/>
          </a:xfrm>
          <a:prstGeom prst="rect">
            <a:avLst/>
          </a:prstGeom>
          <a:noFill/>
          <a:ln>
            <a:noFill/>
          </a:ln>
        </p:spPr>
      </p:pic>
      <p:pic>
        <p:nvPicPr>
          <p:cNvPr id="269" name="Google Shape;269;p22"/>
          <p:cNvPicPr preferRelativeResize="0"/>
          <p:nvPr/>
        </p:nvPicPr>
        <p:blipFill>
          <a:blip r:embed="rId6">
            <a:alphaModFix/>
          </a:blip>
          <a:stretch>
            <a:fillRect/>
          </a:stretch>
        </p:blipFill>
        <p:spPr>
          <a:xfrm>
            <a:off x="152400" y="738000"/>
            <a:ext cx="4849275" cy="3481225"/>
          </a:xfrm>
          <a:prstGeom prst="rect">
            <a:avLst/>
          </a:prstGeom>
          <a:noFill/>
          <a:ln>
            <a:noFill/>
          </a:ln>
        </p:spPr>
      </p:pic>
      <p:cxnSp>
        <p:nvCxnSpPr>
          <p:cNvPr id="270" name="Google Shape;270;p22"/>
          <p:cNvCxnSpPr/>
          <p:nvPr/>
        </p:nvCxnSpPr>
        <p:spPr>
          <a:xfrm>
            <a:off x="1571975" y="1093600"/>
            <a:ext cx="0" cy="2596500"/>
          </a:xfrm>
          <a:prstGeom prst="straightConnector1">
            <a:avLst/>
          </a:prstGeom>
          <a:noFill/>
          <a:ln cap="flat" cmpd="sng" w="28575">
            <a:solidFill>
              <a:srgbClr val="FF9900"/>
            </a:solidFill>
            <a:prstDash val="dash"/>
            <a:round/>
            <a:headEnd len="med" w="med" type="none"/>
            <a:tailEnd len="med" w="med" type="none"/>
          </a:ln>
        </p:spPr>
      </p:cxnSp>
      <p:cxnSp>
        <p:nvCxnSpPr>
          <p:cNvPr id="271" name="Google Shape;271;p22"/>
          <p:cNvCxnSpPr/>
          <p:nvPr/>
        </p:nvCxnSpPr>
        <p:spPr>
          <a:xfrm>
            <a:off x="2741775" y="1093600"/>
            <a:ext cx="0" cy="2596500"/>
          </a:xfrm>
          <a:prstGeom prst="straightConnector1">
            <a:avLst/>
          </a:prstGeom>
          <a:noFill/>
          <a:ln cap="flat" cmpd="sng" w="28575">
            <a:solidFill>
              <a:srgbClr val="FF0000"/>
            </a:solidFill>
            <a:prstDash val="dash"/>
            <a:round/>
            <a:headEnd len="med" w="med" type="none"/>
            <a:tailEnd len="med" w="med" type="none"/>
          </a:ln>
        </p:spPr>
      </p:cxnSp>
      <p:sp>
        <p:nvSpPr>
          <p:cNvPr id="272" name="Google Shape;272;p22"/>
          <p:cNvSpPr txBox="1"/>
          <p:nvPr/>
        </p:nvSpPr>
        <p:spPr>
          <a:xfrm>
            <a:off x="2892775" y="2201563"/>
            <a:ext cx="188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Are older animals spending less time due to likelihood of adoption or </a:t>
            </a:r>
            <a:r>
              <a:rPr i="1" lang="en" sz="800"/>
              <a:t>other</a:t>
            </a:r>
            <a:r>
              <a:rPr i="1" lang="en" sz="800"/>
              <a:t> reasons e.g. death by old age, euthanazia etc.?</a:t>
            </a:r>
            <a:endParaRPr i="1" sz="800"/>
          </a:p>
        </p:txBody>
      </p:sp>
      <p:sp>
        <p:nvSpPr>
          <p:cNvPr id="273" name="Google Shape;273;p22"/>
          <p:cNvSpPr txBox="1"/>
          <p:nvPr/>
        </p:nvSpPr>
        <p:spPr>
          <a:xfrm>
            <a:off x="1862675" y="1093600"/>
            <a:ext cx="1143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Some animals more likely to be in the shelter for longer periods</a:t>
            </a:r>
            <a:endParaRPr i="1" sz="800"/>
          </a:p>
        </p:txBody>
      </p:sp>
      <p:sp>
        <p:nvSpPr>
          <p:cNvPr id="274" name="Google Shape;274;p22"/>
          <p:cNvSpPr txBox="1"/>
          <p:nvPr/>
        </p:nvSpPr>
        <p:spPr>
          <a:xfrm>
            <a:off x="801450" y="1154875"/>
            <a:ext cx="770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Animals &lt; ~4 years old more likely to be adopted or returned to owner quickly</a:t>
            </a:r>
            <a:endParaRPr i="1" sz="800"/>
          </a:p>
        </p:txBody>
      </p:sp>
      <p:sp>
        <p:nvSpPr>
          <p:cNvPr id="275" name="Google Shape;275;p22"/>
          <p:cNvSpPr txBox="1"/>
          <p:nvPr/>
        </p:nvSpPr>
        <p:spPr>
          <a:xfrm>
            <a:off x="6969000" y="1366625"/>
            <a:ext cx="138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Seems to be a combination of factors</a:t>
            </a:r>
            <a:endParaRPr i="1" sz="800"/>
          </a:p>
        </p:txBody>
      </p:sp>
      <p:cxnSp>
        <p:nvCxnSpPr>
          <p:cNvPr id="276" name="Google Shape;276;p22"/>
          <p:cNvCxnSpPr/>
          <p:nvPr/>
        </p:nvCxnSpPr>
        <p:spPr>
          <a:xfrm rot="10800000">
            <a:off x="5764525" y="2384775"/>
            <a:ext cx="2645700" cy="0"/>
          </a:xfrm>
          <a:prstGeom prst="straightConnector1">
            <a:avLst/>
          </a:prstGeom>
          <a:noFill/>
          <a:ln cap="flat" cmpd="sng" w="28575">
            <a:solidFill>
              <a:srgbClr val="FF0000"/>
            </a:solidFill>
            <a:prstDash val="dash"/>
            <a:round/>
            <a:headEnd len="med" w="med" type="none"/>
            <a:tailEnd len="med" w="med" type="none"/>
          </a:ln>
        </p:spPr>
      </p:cxnSp>
      <p:cxnSp>
        <p:nvCxnSpPr>
          <p:cNvPr id="277" name="Google Shape;277;p22"/>
          <p:cNvCxnSpPr/>
          <p:nvPr/>
        </p:nvCxnSpPr>
        <p:spPr>
          <a:xfrm>
            <a:off x="5801875" y="3193375"/>
            <a:ext cx="2629500" cy="2700"/>
          </a:xfrm>
          <a:prstGeom prst="straightConnector1">
            <a:avLst/>
          </a:prstGeom>
          <a:noFill/>
          <a:ln cap="flat" cmpd="sng" w="28575">
            <a:solidFill>
              <a:srgbClr val="FF9900"/>
            </a:solidFill>
            <a:prstDash val="dash"/>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3"/>
          <p:cNvPicPr preferRelativeResize="0"/>
          <p:nvPr/>
        </p:nvPicPr>
        <p:blipFill>
          <a:blip r:embed="rId3">
            <a:alphaModFix/>
          </a:blip>
          <a:stretch>
            <a:fillRect/>
          </a:stretch>
        </p:blipFill>
        <p:spPr>
          <a:xfrm>
            <a:off x="0" y="738000"/>
            <a:ext cx="3025926" cy="2534624"/>
          </a:xfrm>
          <a:prstGeom prst="rect">
            <a:avLst/>
          </a:prstGeom>
          <a:noFill/>
          <a:ln>
            <a:noFill/>
          </a:ln>
        </p:spPr>
      </p:pic>
      <p:pic>
        <p:nvPicPr>
          <p:cNvPr id="283" name="Google Shape;283;p23"/>
          <p:cNvPicPr preferRelativeResize="0"/>
          <p:nvPr/>
        </p:nvPicPr>
        <p:blipFill>
          <a:blip r:embed="rId4">
            <a:alphaModFix/>
          </a:blip>
          <a:stretch>
            <a:fillRect/>
          </a:stretch>
        </p:blipFill>
        <p:spPr>
          <a:xfrm>
            <a:off x="3025925" y="745925"/>
            <a:ext cx="3025924" cy="2534624"/>
          </a:xfrm>
          <a:prstGeom prst="rect">
            <a:avLst/>
          </a:prstGeom>
          <a:noFill/>
          <a:ln>
            <a:noFill/>
          </a:ln>
        </p:spPr>
      </p:pic>
      <p:pic>
        <p:nvPicPr>
          <p:cNvPr id="284" name="Google Shape;284;p23"/>
          <p:cNvPicPr preferRelativeResize="0"/>
          <p:nvPr/>
        </p:nvPicPr>
        <p:blipFill>
          <a:blip r:embed="rId5">
            <a:alphaModFix/>
          </a:blip>
          <a:stretch>
            <a:fillRect/>
          </a:stretch>
        </p:blipFill>
        <p:spPr>
          <a:xfrm>
            <a:off x="6068127" y="746125"/>
            <a:ext cx="3075855" cy="2534622"/>
          </a:xfrm>
          <a:prstGeom prst="rect">
            <a:avLst/>
          </a:prstGeom>
          <a:noFill/>
          <a:ln>
            <a:noFill/>
          </a:ln>
        </p:spPr>
      </p:pic>
      <p:sp>
        <p:nvSpPr>
          <p:cNvPr id="285" name="Google Shape;285;p23"/>
          <p:cNvSpPr/>
          <p:nvPr/>
        </p:nvSpPr>
        <p:spPr>
          <a:xfrm>
            <a:off x="6300" y="3280750"/>
            <a:ext cx="9144000" cy="1594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89" name="Google Shape;289;p23"/>
          <p:cNvPicPr preferRelativeResize="0"/>
          <p:nvPr/>
        </p:nvPicPr>
        <p:blipFill>
          <a:blip r:embed="rId6">
            <a:alphaModFix/>
          </a:blip>
          <a:stretch>
            <a:fillRect/>
          </a:stretch>
        </p:blipFill>
        <p:spPr>
          <a:xfrm>
            <a:off x="8106850" y="42663"/>
            <a:ext cx="1001876" cy="449175"/>
          </a:xfrm>
          <a:prstGeom prst="rect">
            <a:avLst/>
          </a:prstGeom>
          <a:noFill/>
          <a:ln>
            <a:noFill/>
          </a:ln>
        </p:spPr>
      </p:pic>
      <p:pic>
        <p:nvPicPr>
          <p:cNvPr id="290" name="Google Shape;290;p23"/>
          <p:cNvPicPr preferRelativeResize="0"/>
          <p:nvPr/>
        </p:nvPicPr>
        <p:blipFill rotWithShape="1">
          <a:blip r:embed="rId7">
            <a:alphaModFix/>
          </a:blip>
          <a:srcRect b="21279" l="4938" r="5262" t="22184"/>
          <a:stretch/>
        </p:blipFill>
        <p:spPr>
          <a:xfrm>
            <a:off x="7988300" y="4893075"/>
            <a:ext cx="1065400" cy="232851"/>
          </a:xfrm>
          <a:prstGeom prst="rect">
            <a:avLst/>
          </a:prstGeom>
          <a:noFill/>
          <a:ln>
            <a:noFill/>
          </a:ln>
        </p:spPr>
      </p:pic>
      <p:sp>
        <p:nvSpPr>
          <p:cNvPr id="291" name="Google Shape;291;p23"/>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Monthly and Weekly Intake/Outcome Analysis</a:t>
            </a:r>
            <a:endParaRPr sz="2600">
              <a:solidFill>
                <a:srgbClr val="FFFFFF"/>
              </a:solidFill>
              <a:latin typeface="Calibri"/>
              <a:ea typeface="Calibri"/>
              <a:cs typeface="Calibri"/>
              <a:sym typeface="Calibri"/>
            </a:endParaRPr>
          </a:p>
        </p:txBody>
      </p:sp>
      <p:pic>
        <p:nvPicPr>
          <p:cNvPr id="292" name="Google Shape;292;p23"/>
          <p:cNvPicPr preferRelativeResize="0"/>
          <p:nvPr/>
        </p:nvPicPr>
        <p:blipFill>
          <a:blip r:embed="rId8">
            <a:alphaModFix/>
          </a:blip>
          <a:stretch>
            <a:fillRect/>
          </a:stretch>
        </p:blipFill>
        <p:spPr>
          <a:xfrm>
            <a:off x="39712" y="3502150"/>
            <a:ext cx="1735550" cy="1331100"/>
          </a:xfrm>
          <a:prstGeom prst="rect">
            <a:avLst/>
          </a:prstGeom>
          <a:noFill/>
          <a:ln>
            <a:noFill/>
          </a:ln>
        </p:spPr>
      </p:pic>
      <p:pic>
        <p:nvPicPr>
          <p:cNvPr id="293" name="Google Shape;293;p23"/>
          <p:cNvPicPr preferRelativeResize="0"/>
          <p:nvPr/>
        </p:nvPicPr>
        <p:blipFill>
          <a:blip r:embed="rId9">
            <a:alphaModFix/>
          </a:blip>
          <a:stretch>
            <a:fillRect/>
          </a:stretch>
        </p:blipFill>
        <p:spPr>
          <a:xfrm>
            <a:off x="7220893" y="3533352"/>
            <a:ext cx="1895995" cy="1315673"/>
          </a:xfrm>
          <a:prstGeom prst="rect">
            <a:avLst/>
          </a:prstGeom>
          <a:noFill/>
          <a:ln>
            <a:noFill/>
          </a:ln>
        </p:spPr>
      </p:pic>
      <p:pic>
        <p:nvPicPr>
          <p:cNvPr id="294" name="Google Shape;294;p23"/>
          <p:cNvPicPr preferRelativeResize="0"/>
          <p:nvPr/>
        </p:nvPicPr>
        <p:blipFill>
          <a:blip r:embed="rId10">
            <a:alphaModFix/>
          </a:blip>
          <a:stretch>
            <a:fillRect/>
          </a:stretch>
        </p:blipFill>
        <p:spPr>
          <a:xfrm>
            <a:off x="1750013" y="3517940"/>
            <a:ext cx="1895995" cy="1315670"/>
          </a:xfrm>
          <a:prstGeom prst="rect">
            <a:avLst/>
          </a:prstGeom>
          <a:noFill/>
          <a:ln>
            <a:noFill/>
          </a:ln>
        </p:spPr>
      </p:pic>
      <p:pic>
        <p:nvPicPr>
          <p:cNvPr id="295" name="Google Shape;295;p23"/>
          <p:cNvPicPr preferRelativeResize="0"/>
          <p:nvPr/>
        </p:nvPicPr>
        <p:blipFill>
          <a:blip r:embed="rId11">
            <a:alphaModFix/>
          </a:blip>
          <a:stretch>
            <a:fillRect/>
          </a:stretch>
        </p:blipFill>
        <p:spPr>
          <a:xfrm>
            <a:off x="5304294" y="3533214"/>
            <a:ext cx="1895995" cy="1315689"/>
          </a:xfrm>
          <a:prstGeom prst="rect">
            <a:avLst/>
          </a:prstGeom>
          <a:noFill/>
          <a:ln>
            <a:noFill/>
          </a:ln>
        </p:spPr>
      </p:pic>
      <p:pic>
        <p:nvPicPr>
          <p:cNvPr id="296" name="Google Shape;296;p23"/>
          <p:cNvPicPr preferRelativeResize="0"/>
          <p:nvPr/>
        </p:nvPicPr>
        <p:blipFill>
          <a:blip r:embed="rId12">
            <a:alphaModFix/>
          </a:blip>
          <a:stretch>
            <a:fillRect/>
          </a:stretch>
        </p:blipFill>
        <p:spPr>
          <a:xfrm>
            <a:off x="3673744" y="3517925"/>
            <a:ext cx="1672996" cy="1315694"/>
          </a:xfrm>
          <a:prstGeom prst="rect">
            <a:avLst/>
          </a:prstGeom>
          <a:noFill/>
          <a:ln>
            <a:noFill/>
          </a:ln>
        </p:spPr>
      </p:pic>
      <p:sp>
        <p:nvSpPr>
          <p:cNvPr id="297" name="Google Shape;297;p23"/>
          <p:cNvSpPr txBox="1"/>
          <p:nvPr/>
        </p:nvSpPr>
        <p:spPr>
          <a:xfrm>
            <a:off x="3539388" y="3218625"/>
            <a:ext cx="363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solidFill>
                  <a:srgbClr val="666666"/>
                </a:solidFill>
              </a:rPr>
              <a:t>Overall Outcome Statistics</a:t>
            </a:r>
            <a:endParaRPr b="1" i="1" sz="1100">
              <a:solidFill>
                <a:srgbClr val="666666"/>
              </a:solidFill>
            </a:endParaRPr>
          </a:p>
        </p:txBody>
      </p:sp>
      <p:sp>
        <p:nvSpPr>
          <p:cNvPr id="298" name="Google Shape;298;p23"/>
          <p:cNvSpPr txBox="1"/>
          <p:nvPr/>
        </p:nvSpPr>
        <p:spPr>
          <a:xfrm>
            <a:off x="1150326" y="491825"/>
            <a:ext cx="195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666666"/>
                </a:solidFill>
              </a:rPr>
              <a:t>Day/Month Trends (“Dogs”)</a:t>
            </a:r>
            <a:endParaRPr b="1" i="1" sz="1000">
              <a:solidFill>
                <a:srgbClr val="666666"/>
              </a:solidFill>
            </a:endParaRPr>
          </a:p>
        </p:txBody>
      </p:sp>
      <p:sp>
        <p:nvSpPr>
          <p:cNvPr id="299" name="Google Shape;299;p23"/>
          <p:cNvSpPr txBox="1"/>
          <p:nvPr/>
        </p:nvSpPr>
        <p:spPr>
          <a:xfrm>
            <a:off x="4116051" y="491825"/>
            <a:ext cx="201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666666"/>
                </a:solidFill>
              </a:rPr>
              <a:t>Day/Month Trends (“Cats”)</a:t>
            </a:r>
            <a:endParaRPr b="1" i="1" sz="1000">
              <a:solidFill>
                <a:srgbClr val="666666"/>
              </a:solidFill>
            </a:endParaRPr>
          </a:p>
        </p:txBody>
      </p:sp>
      <p:sp>
        <p:nvSpPr>
          <p:cNvPr id="300" name="Google Shape;300;p23"/>
          <p:cNvSpPr txBox="1"/>
          <p:nvPr/>
        </p:nvSpPr>
        <p:spPr>
          <a:xfrm>
            <a:off x="7234176" y="491825"/>
            <a:ext cx="195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666666"/>
                </a:solidFill>
              </a:rPr>
              <a:t>Day/Month Trends (“Other”)</a:t>
            </a:r>
            <a:endParaRPr b="1" i="1" sz="10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08" name="Google Shape;308;p2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309" name="Google Shape;309;p2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310" name="Google Shape;310;p24"/>
          <p:cNvSpPr txBox="1"/>
          <p:nvPr/>
        </p:nvSpPr>
        <p:spPr>
          <a:xfrm>
            <a:off x="146075" y="42675"/>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Intake vs. Outcome Overview</a:t>
            </a:r>
            <a:endParaRPr sz="2600">
              <a:solidFill>
                <a:srgbClr val="FFFFFF"/>
              </a:solidFill>
              <a:latin typeface="Calibri"/>
              <a:ea typeface="Calibri"/>
              <a:cs typeface="Calibri"/>
              <a:sym typeface="Calibri"/>
            </a:endParaRPr>
          </a:p>
        </p:txBody>
      </p:sp>
      <p:pic>
        <p:nvPicPr>
          <p:cNvPr id="311" name="Google Shape;311;p24"/>
          <p:cNvPicPr preferRelativeResize="0"/>
          <p:nvPr/>
        </p:nvPicPr>
        <p:blipFill>
          <a:blip r:embed="rId5">
            <a:alphaModFix/>
          </a:blip>
          <a:stretch>
            <a:fillRect/>
          </a:stretch>
        </p:blipFill>
        <p:spPr>
          <a:xfrm>
            <a:off x="0" y="1042800"/>
            <a:ext cx="5889699" cy="3143118"/>
          </a:xfrm>
          <a:prstGeom prst="rect">
            <a:avLst/>
          </a:prstGeom>
          <a:noFill/>
          <a:ln>
            <a:noFill/>
          </a:ln>
        </p:spPr>
      </p:pic>
      <p:pic>
        <p:nvPicPr>
          <p:cNvPr id="312" name="Google Shape;312;p24"/>
          <p:cNvPicPr preferRelativeResize="0"/>
          <p:nvPr/>
        </p:nvPicPr>
        <p:blipFill>
          <a:blip r:embed="rId6">
            <a:alphaModFix/>
          </a:blip>
          <a:stretch>
            <a:fillRect/>
          </a:stretch>
        </p:blipFill>
        <p:spPr>
          <a:xfrm>
            <a:off x="5889700" y="1506750"/>
            <a:ext cx="3254299" cy="2319374"/>
          </a:xfrm>
          <a:prstGeom prst="rect">
            <a:avLst/>
          </a:prstGeom>
          <a:noFill/>
          <a:ln>
            <a:noFill/>
          </a:ln>
        </p:spPr>
      </p:pic>
      <p:pic>
        <p:nvPicPr>
          <p:cNvPr id="313" name="Google Shape;313;p24"/>
          <p:cNvPicPr preferRelativeResize="0"/>
          <p:nvPr/>
        </p:nvPicPr>
        <p:blipFill>
          <a:blip r:embed="rId7">
            <a:alphaModFix/>
          </a:blip>
          <a:stretch>
            <a:fillRect/>
          </a:stretch>
        </p:blipFill>
        <p:spPr>
          <a:xfrm>
            <a:off x="8457725" y="1757093"/>
            <a:ext cx="562670" cy="3846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p:nvPr/>
        </p:nvSpPr>
        <p:spPr>
          <a:xfrm>
            <a:off x="2655688" y="641550"/>
            <a:ext cx="6247925" cy="4177900"/>
          </a:xfrm>
          <a:custGeom>
            <a:rect b="b" l="l" r="r" t="t"/>
            <a:pathLst>
              <a:path extrusionOk="0" h="167116" w="249917">
                <a:moveTo>
                  <a:pt x="134047" y="0"/>
                </a:moveTo>
                <a:lnTo>
                  <a:pt x="134047" y="42410"/>
                </a:lnTo>
                <a:lnTo>
                  <a:pt x="0" y="42410"/>
                </a:lnTo>
                <a:lnTo>
                  <a:pt x="0" y="120919"/>
                </a:lnTo>
                <a:lnTo>
                  <a:pt x="113347" y="120919"/>
                </a:lnTo>
                <a:lnTo>
                  <a:pt x="113347" y="167116"/>
                </a:lnTo>
                <a:lnTo>
                  <a:pt x="249917" y="167116"/>
                </a:lnTo>
                <a:lnTo>
                  <a:pt x="249917" y="252"/>
                </a:lnTo>
                <a:close/>
              </a:path>
            </a:pathLst>
          </a:custGeom>
          <a:solidFill>
            <a:srgbClr val="D0E0E3"/>
          </a:solidFill>
          <a:ln cap="flat" cmpd="sng" w="9525">
            <a:solidFill>
              <a:schemeClr val="dk2"/>
            </a:solidFill>
            <a:prstDash val="solid"/>
            <a:round/>
            <a:headEnd len="med" w="med" type="none"/>
            <a:tailEnd len="med" w="med" type="none"/>
          </a:ln>
        </p:spPr>
      </p:sp>
      <p:sp>
        <p:nvSpPr>
          <p:cNvPr id="319" name="Google Shape;319;p2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22" name="Google Shape;322;p2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323" name="Google Shape;323;p2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324" name="Google Shape;324;p2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Machine Learning Model Creation Overview</a:t>
            </a:r>
            <a:endParaRPr sz="2600">
              <a:solidFill>
                <a:srgbClr val="FFFFFF"/>
              </a:solidFill>
              <a:latin typeface="Calibri"/>
              <a:ea typeface="Calibri"/>
              <a:cs typeface="Calibri"/>
              <a:sym typeface="Calibri"/>
            </a:endParaRPr>
          </a:p>
        </p:txBody>
      </p:sp>
      <p:sp>
        <p:nvSpPr>
          <p:cNvPr id="325" name="Google Shape;325;p25"/>
          <p:cNvSpPr txBox="1"/>
          <p:nvPr/>
        </p:nvSpPr>
        <p:spPr>
          <a:xfrm>
            <a:off x="675913" y="770500"/>
            <a:ext cx="18600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1) </a:t>
            </a:r>
            <a:r>
              <a:rPr i="1" lang="en">
                <a:latin typeface="Calibri"/>
                <a:ea typeface="Calibri"/>
                <a:cs typeface="Calibri"/>
                <a:sym typeface="Calibri"/>
              </a:rPr>
              <a:t>Connect </a:t>
            </a:r>
            <a:r>
              <a:rPr i="1" lang="en">
                <a:latin typeface="Calibri"/>
                <a:ea typeface="Calibri"/>
                <a:cs typeface="Calibri"/>
                <a:sym typeface="Calibri"/>
              </a:rPr>
              <a:t>model</a:t>
            </a:r>
            <a:r>
              <a:rPr i="1" lang="en">
                <a:latin typeface="Calibri"/>
                <a:ea typeface="Calibri"/>
                <a:cs typeface="Calibri"/>
                <a:sym typeface="Calibri"/>
              </a:rPr>
              <a:t> to database</a:t>
            </a:r>
            <a:endParaRPr i="1">
              <a:latin typeface="Calibri"/>
              <a:ea typeface="Calibri"/>
              <a:cs typeface="Calibri"/>
              <a:sym typeface="Calibri"/>
            </a:endParaRPr>
          </a:p>
        </p:txBody>
      </p:sp>
      <p:sp>
        <p:nvSpPr>
          <p:cNvPr id="326" name="Google Shape;326;p25"/>
          <p:cNvSpPr txBox="1"/>
          <p:nvPr/>
        </p:nvSpPr>
        <p:spPr>
          <a:xfrm>
            <a:off x="3407313" y="706750"/>
            <a:ext cx="2175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2) </a:t>
            </a:r>
            <a:r>
              <a:rPr i="1" lang="en">
                <a:latin typeface="Calibri"/>
                <a:ea typeface="Calibri"/>
                <a:cs typeface="Calibri"/>
                <a:sym typeface="Calibri"/>
              </a:rPr>
              <a:t>Preprocess data (encode categorical variables)</a:t>
            </a:r>
            <a:endParaRPr i="1">
              <a:latin typeface="Calibri"/>
              <a:ea typeface="Calibri"/>
              <a:cs typeface="Calibri"/>
              <a:sym typeface="Calibri"/>
            </a:endParaRPr>
          </a:p>
        </p:txBody>
      </p:sp>
      <p:sp>
        <p:nvSpPr>
          <p:cNvPr id="327" name="Google Shape;327;p25"/>
          <p:cNvSpPr txBox="1"/>
          <p:nvPr/>
        </p:nvSpPr>
        <p:spPr>
          <a:xfrm>
            <a:off x="6454625" y="842925"/>
            <a:ext cx="20937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3) </a:t>
            </a:r>
            <a:r>
              <a:rPr i="1" lang="en">
                <a:latin typeface="Calibri"/>
                <a:ea typeface="Calibri"/>
                <a:cs typeface="Calibri"/>
                <a:sym typeface="Calibri"/>
              </a:rPr>
              <a:t>Define target variable</a:t>
            </a:r>
            <a:endParaRPr i="1">
              <a:latin typeface="Calibri"/>
              <a:ea typeface="Calibri"/>
              <a:cs typeface="Calibri"/>
              <a:sym typeface="Calibri"/>
            </a:endParaRPr>
          </a:p>
        </p:txBody>
      </p:sp>
      <p:sp>
        <p:nvSpPr>
          <p:cNvPr id="328" name="Google Shape;328;p25"/>
          <p:cNvSpPr txBox="1"/>
          <p:nvPr/>
        </p:nvSpPr>
        <p:spPr>
          <a:xfrm>
            <a:off x="6030125" y="1973613"/>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4) </a:t>
            </a:r>
            <a:r>
              <a:rPr i="1" lang="en">
                <a:latin typeface="Calibri"/>
                <a:ea typeface="Calibri"/>
                <a:cs typeface="Calibri"/>
                <a:sym typeface="Calibri"/>
              </a:rPr>
              <a:t>Split data in Train and Test datasets</a:t>
            </a:r>
            <a:endParaRPr i="1">
              <a:latin typeface="Calibri"/>
              <a:ea typeface="Calibri"/>
              <a:cs typeface="Calibri"/>
              <a:sym typeface="Calibri"/>
            </a:endParaRPr>
          </a:p>
        </p:txBody>
      </p:sp>
      <p:sp>
        <p:nvSpPr>
          <p:cNvPr id="329" name="Google Shape;329;p25"/>
          <p:cNvSpPr txBox="1"/>
          <p:nvPr/>
        </p:nvSpPr>
        <p:spPr>
          <a:xfrm>
            <a:off x="3091325" y="198601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5) </a:t>
            </a:r>
            <a:r>
              <a:rPr i="1" lang="en">
                <a:latin typeface="Calibri"/>
                <a:ea typeface="Calibri"/>
                <a:cs typeface="Calibri"/>
                <a:sym typeface="Calibri"/>
              </a:rPr>
              <a:t>Scale the data</a:t>
            </a:r>
            <a:endParaRPr i="1">
              <a:latin typeface="Calibri"/>
              <a:ea typeface="Calibri"/>
              <a:cs typeface="Calibri"/>
              <a:sym typeface="Calibri"/>
            </a:endParaRPr>
          </a:p>
        </p:txBody>
      </p:sp>
      <p:sp>
        <p:nvSpPr>
          <p:cNvPr id="330" name="Google Shape;330;p25"/>
          <p:cNvSpPr/>
          <p:nvPr/>
        </p:nvSpPr>
        <p:spPr>
          <a:xfrm>
            <a:off x="2729713" y="8583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rot="5398150">
            <a:off x="7184172" y="1463505"/>
            <a:ext cx="557400" cy="3690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rot="10800000">
            <a:off x="5261763" y="20014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rot="5400000">
            <a:off x="3758394" y="2541082"/>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txBox="1"/>
          <p:nvPr/>
        </p:nvSpPr>
        <p:spPr>
          <a:xfrm>
            <a:off x="3029475" y="306521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6</a:t>
            </a:r>
            <a:r>
              <a:rPr lang="en">
                <a:latin typeface="Calibri"/>
                <a:ea typeface="Calibri"/>
                <a:cs typeface="Calibri"/>
                <a:sym typeface="Calibri"/>
              </a:rPr>
              <a:t>) </a:t>
            </a:r>
            <a:r>
              <a:rPr i="1" lang="en">
                <a:latin typeface="Calibri"/>
                <a:ea typeface="Calibri"/>
                <a:cs typeface="Calibri"/>
                <a:sym typeface="Calibri"/>
              </a:rPr>
              <a:t>Plot the tree model</a:t>
            </a:r>
            <a:endParaRPr i="1">
              <a:latin typeface="Calibri"/>
              <a:ea typeface="Calibri"/>
              <a:cs typeface="Calibri"/>
              <a:sym typeface="Calibri"/>
            </a:endParaRPr>
          </a:p>
        </p:txBody>
      </p:sp>
      <p:sp>
        <p:nvSpPr>
          <p:cNvPr id="335" name="Google Shape;335;p25"/>
          <p:cNvSpPr txBox="1"/>
          <p:nvPr/>
        </p:nvSpPr>
        <p:spPr>
          <a:xfrm>
            <a:off x="5985437" y="2878900"/>
            <a:ext cx="24036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7</a:t>
            </a:r>
            <a:r>
              <a:rPr lang="en">
                <a:latin typeface="Calibri"/>
                <a:ea typeface="Calibri"/>
                <a:cs typeface="Calibri"/>
                <a:sym typeface="Calibri"/>
              </a:rPr>
              <a:t>) </a:t>
            </a:r>
            <a:r>
              <a:rPr i="1" lang="en">
                <a:latin typeface="Calibri"/>
                <a:ea typeface="Calibri"/>
                <a:cs typeface="Calibri"/>
                <a:sym typeface="Calibri"/>
              </a:rPr>
              <a:t>Fit the model with Training data</a:t>
            </a:r>
            <a:endParaRPr i="1">
              <a:latin typeface="Calibri"/>
              <a:ea typeface="Calibri"/>
              <a:cs typeface="Calibri"/>
              <a:sym typeface="Calibri"/>
            </a:endParaRPr>
          </a:p>
        </p:txBody>
      </p:sp>
      <p:sp>
        <p:nvSpPr>
          <p:cNvPr id="336" name="Google Shape;336;p25"/>
          <p:cNvSpPr txBox="1"/>
          <p:nvPr/>
        </p:nvSpPr>
        <p:spPr>
          <a:xfrm>
            <a:off x="2344866" y="3884900"/>
            <a:ext cx="2535900" cy="831300"/>
          </a:xfrm>
          <a:prstGeom prst="rect">
            <a:avLst/>
          </a:prstGeom>
          <a:solidFill>
            <a:srgbClr val="F1C23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9) Review confusion matrix, accuracy, classification report results</a:t>
            </a:r>
            <a:endParaRPr i="1">
              <a:latin typeface="Calibri"/>
              <a:ea typeface="Calibri"/>
              <a:cs typeface="Calibri"/>
              <a:sym typeface="Calibri"/>
            </a:endParaRPr>
          </a:p>
        </p:txBody>
      </p:sp>
      <p:sp>
        <p:nvSpPr>
          <p:cNvPr id="337" name="Google Shape;337;p25"/>
          <p:cNvSpPr txBox="1"/>
          <p:nvPr/>
        </p:nvSpPr>
        <p:spPr>
          <a:xfrm>
            <a:off x="5923125" y="4143588"/>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8) </a:t>
            </a:r>
            <a:r>
              <a:rPr i="1" lang="en">
                <a:latin typeface="Calibri"/>
                <a:ea typeface="Calibri"/>
                <a:cs typeface="Calibri"/>
                <a:sym typeface="Calibri"/>
              </a:rPr>
              <a:t>Make predictions from test data</a:t>
            </a:r>
            <a:endParaRPr i="1">
              <a:latin typeface="Calibri"/>
              <a:ea typeface="Calibri"/>
              <a:cs typeface="Calibri"/>
              <a:sym typeface="Calibri"/>
            </a:endParaRPr>
          </a:p>
        </p:txBody>
      </p:sp>
      <p:sp>
        <p:nvSpPr>
          <p:cNvPr id="338" name="Google Shape;338;p25"/>
          <p:cNvSpPr/>
          <p:nvPr/>
        </p:nvSpPr>
        <p:spPr>
          <a:xfrm>
            <a:off x="5760763" y="8299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5288813" y="3089350"/>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5400000">
            <a:off x="6908519" y="3634395"/>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rot="10800000">
            <a:off x="5123244" y="4177257"/>
            <a:ext cx="557400" cy="3693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rot="-5400000">
            <a:off x="462950" y="2810225"/>
            <a:ext cx="2877900" cy="4002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txBox="1"/>
          <p:nvPr/>
        </p:nvSpPr>
        <p:spPr>
          <a:xfrm>
            <a:off x="336188" y="1975200"/>
            <a:ext cx="1289400" cy="831300"/>
          </a:xfrm>
          <a:prstGeom prst="rect">
            <a:avLst/>
          </a:prstGeom>
          <a:solidFill>
            <a:srgbClr val="C9DAF8"/>
          </a:solid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10a</a:t>
            </a:r>
            <a:r>
              <a:rPr lang="en">
                <a:latin typeface="Calibri"/>
                <a:ea typeface="Calibri"/>
                <a:cs typeface="Calibri"/>
                <a:sym typeface="Calibri"/>
              </a:rPr>
              <a:t>) </a:t>
            </a:r>
            <a:r>
              <a:rPr i="1" lang="en">
                <a:latin typeface="Calibri"/>
                <a:ea typeface="Calibri"/>
                <a:cs typeface="Calibri"/>
                <a:sym typeface="Calibri"/>
              </a:rPr>
              <a:t>Iterate with changes if necessary</a:t>
            </a:r>
            <a:endParaRPr i="1">
              <a:latin typeface="Calibri"/>
              <a:ea typeface="Calibri"/>
              <a:cs typeface="Calibri"/>
              <a:sym typeface="Calibri"/>
            </a:endParaRPr>
          </a:p>
        </p:txBody>
      </p:sp>
      <p:sp>
        <p:nvSpPr>
          <p:cNvPr id="344" name="Google Shape;344;p25"/>
          <p:cNvSpPr txBox="1"/>
          <p:nvPr/>
        </p:nvSpPr>
        <p:spPr>
          <a:xfrm>
            <a:off x="228688" y="3458650"/>
            <a:ext cx="1289400" cy="615600"/>
          </a:xfrm>
          <a:prstGeom prst="rect">
            <a:avLst/>
          </a:prstGeom>
          <a:solidFill>
            <a:srgbClr val="C9DAF8"/>
          </a:solid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10b) </a:t>
            </a:r>
            <a:r>
              <a:rPr i="1" lang="en">
                <a:latin typeface="Calibri"/>
                <a:ea typeface="Calibri"/>
                <a:cs typeface="Calibri"/>
                <a:sym typeface="Calibri"/>
              </a:rPr>
              <a:t>Publish model results</a:t>
            </a:r>
            <a:endParaRPr i="1">
              <a:latin typeface="Calibri"/>
              <a:ea typeface="Calibri"/>
              <a:cs typeface="Calibri"/>
              <a:sym typeface="Calibri"/>
            </a:endParaRPr>
          </a:p>
        </p:txBody>
      </p:sp>
      <p:sp>
        <p:nvSpPr>
          <p:cNvPr id="345" name="Google Shape;345;p25"/>
          <p:cNvSpPr/>
          <p:nvPr/>
        </p:nvSpPr>
        <p:spPr>
          <a:xfrm rot="10800000">
            <a:off x="189425" y="4203150"/>
            <a:ext cx="1937400" cy="373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6"/>
          <p:cNvPicPr preferRelativeResize="0"/>
          <p:nvPr/>
        </p:nvPicPr>
        <p:blipFill rotWithShape="1">
          <a:blip r:embed="rId3">
            <a:alphaModFix/>
          </a:blip>
          <a:srcRect b="0" l="7842" r="0" t="1429"/>
          <a:stretch/>
        </p:blipFill>
        <p:spPr>
          <a:xfrm>
            <a:off x="76200" y="654750"/>
            <a:ext cx="4293975" cy="2904676"/>
          </a:xfrm>
          <a:prstGeom prst="rect">
            <a:avLst/>
          </a:prstGeom>
          <a:noFill/>
          <a:ln>
            <a:noFill/>
          </a:ln>
        </p:spPr>
      </p:pic>
      <p:pic>
        <p:nvPicPr>
          <p:cNvPr id="351" name="Google Shape;351;p26"/>
          <p:cNvPicPr preferRelativeResize="0"/>
          <p:nvPr/>
        </p:nvPicPr>
        <p:blipFill>
          <a:blip r:embed="rId4">
            <a:alphaModFix/>
          </a:blip>
          <a:stretch>
            <a:fillRect/>
          </a:stretch>
        </p:blipFill>
        <p:spPr>
          <a:xfrm>
            <a:off x="5040073" y="1234850"/>
            <a:ext cx="3834950" cy="2800110"/>
          </a:xfrm>
          <a:prstGeom prst="rect">
            <a:avLst/>
          </a:prstGeom>
          <a:noFill/>
          <a:ln>
            <a:noFill/>
          </a:ln>
        </p:spPr>
      </p:pic>
      <p:sp>
        <p:nvSpPr>
          <p:cNvPr id="352" name="Google Shape;352;p26"/>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55" name="Google Shape;355;p26"/>
          <p:cNvPicPr preferRelativeResize="0"/>
          <p:nvPr/>
        </p:nvPicPr>
        <p:blipFill>
          <a:blip r:embed="rId5">
            <a:alphaModFix/>
          </a:blip>
          <a:stretch>
            <a:fillRect/>
          </a:stretch>
        </p:blipFill>
        <p:spPr>
          <a:xfrm>
            <a:off x="8106850" y="42663"/>
            <a:ext cx="1001876" cy="449175"/>
          </a:xfrm>
          <a:prstGeom prst="rect">
            <a:avLst/>
          </a:prstGeom>
          <a:noFill/>
          <a:ln>
            <a:noFill/>
          </a:ln>
        </p:spPr>
      </p:pic>
      <p:pic>
        <p:nvPicPr>
          <p:cNvPr id="356" name="Google Shape;356;p26"/>
          <p:cNvPicPr preferRelativeResize="0"/>
          <p:nvPr/>
        </p:nvPicPr>
        <p:blipFill rotWithShape="1">
          <a:blip r:embed="rId6">
            <a:alphaModFix/>
          </a:blip>
          <a:srcRect b="21279" l="4938" r="5262" t="22184"/>
          <a:stretch/>
        </p:blipFill>
        <p:spPr>
          <a:xfrm>
            <a:off x="7988300" y="4893075"/>
            <a:ext cx="1065400" cy="232851"/>
          </a:xfrm>
          <a:prstGeom prst="rect">
            <a:avLst/>
          </a:prstGeom>
          <a:noFill/>
          <a:ln>
            <a:noFill/>
          </a:ln>
        </p:spPr>
      </p:pic>
      <p:sp>
        <p:nvSpPr>
          <p:cNvPr id="357" name="Google Shape;357;p26"/>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Machine Learning Model Analysis Results</a:t>
            </a:r>
            <a:endParaRPr sz="2600">
              <a:solidFill>
                <a:srgbClr val="FFFFFF"/>
              </a:solidFill>
              <a:latin typeface="Calibri"/>
              <a:ea typeface="Calibri"/>
              <a:cs typeface="Calibri"/>
              <a:sym typeface="Calibri"/>
            </a:endParaRPr>
          </a:p>
        </p:txBody>
      </p:sp>
      <p:sp>
        <p:nvSpPr>
          <p:cNvPr id="358" name="Google Shape;358;p26"/>
          <p:cNvSpPr txBox="1"/>
          <p:nvPr/>
        </p:nvSpPr>
        <p:spPr>
          <a:xfrm>
            <a:off x="44175" y="654750"/>
            <a:ext cx="221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Decision Tree Model Plot</a:t>
            </a:r>
            <a:endParaRPr b="1" i="1" sz="1200">
              <a:solidFill>
                <a:srgbClr val="666666"/>
              </a:solidFill>
              <a:latin typeface="Calibri"/>
              <a:ea typeface="Calibri"/>
              <a:cs typeface="Calibri"/>
              <a:sym typeface="Calibri"/>
            </a:endParaRPr>
          </a:p>
        </p:txBody>
      </p:sp>
      <p:sp>
        <p:nvSpPr>
          <p:cNvPr id="359" name="Google Shape;359;p26"/>
          <p:cNvSpPr txBox="1"/>
          <p:nvPr/>
        </p:nvSpPr>
        <p:spPr>
          <a:xfrm>
            <a:off x="5472000" y="663175"/>
            <a:ext cx="347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Confusion Matrix and Classification Report</a:t>
            </a:r>
            <a:endParaRPr b="1" i="1" sz="1200">
              <a:solidFill>
                <a:srgbClr val="666666"/>
              </a:solidFill>
              <a:latin typeface="Calibri"/>
              <a:ea typeface="Calibri"/>
              <a:cs typeface="Calibri"/>
              <a:sym typeface="Calibri"/>
            </a:endParaRPr>
          </a:p>
        </p:txBody>
      </p:sp>
      <p:sp>
        <p:nvSpPr>
          <p:cNvPr id="360" name="Google Shape;360;p26"/>
          <p:cNvSpPr/>
          <p:nvPr/>
        </p:nvSpPr>
        <p:spPr>
          <a:xfrm>
            <a:off x="5143500" y="2234575"/>
            <a:ext cx="3830700" cy="15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4367250" y="2281550"/>
            <a:ext cx="631200" cy="517500"/>
          </a:xfrm>
          <a:prstGeom prst="right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txBox="1"/>
          <p:nvPr/>
        </p:nvSpPr>
        <p:spPr>
          <a:xfrm>
            <a:off x="6141125" y="1662275"/>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FF00"/>
                </a:solidFill>
                <a:latin typeface="Calibri"/>
                <a:ea typeface="Calibri"/>
                <a:cs typeface="Calibri"/>
                <a:sym typeface="Calibri"/>
              </a:rPr>
              <a:t>(</a:t>
            </a:r>
            <a:r>
              <a:rPr lang="en" sz="1000">
                <a:solidFill>
                  <a:srgbClr val="00FF00"/>
                </a:solidFill>
                <a:latin typeface="Calibri"/>
                <a:ea typeface="Calibri"/>
                <a:cs typeface="Calibri"/>
                <a:sym typeface="Calibri"/>
              </a:rPr>
              <a:t>TN)</a:t>
            </a:r>
            <a:endParaRPr sz="1000">
              <a:solidFill>
                <a:srgbClr val="00FF00"/>
              </a:solidFill>
              <a:latin typeface="Calibri"/>
              <a:ea typeface="Calibri"/>
              <a:cs typeface="Calibri"/>
              <a:sym typeface="Calibri"/>
            </a:endParaRPr>
          </a:p>
        </p:txBody>
      </p:sp>
      <p:sp>
        <p:nvSpPr>
          <p:cNvPr id="363" name="Google Shape;363;p26"/>
          <p:cNvSpPr txBox="1"/>
          <p:nvPr/>
        </p:nvSpPr>
        <p:spPr>
          <a:xfrm>
            <a:off x="6921000" y="1926950"/>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FF00"/>
                </a:solidFill>
                <a:latin typeface="Calibri"/>
                <a:ea typeface="Calibri"/>
                <a:cs typeface="Calibri"/>
                <a:sym typeface="Calibri"/>
              </a:rPr>
              <a:t>(TP)</a:t>
            </a:r>
            <a:endParaRPr sz="1000">
              <a:solidFill>
                <a:srgbClr val="00FF00"/>
              </a:solidFill>
              <a:latin typeface="Calibri"/>
              <a:ea typeface="Calibri"/>
              <a:cs typeface="Calibri"/>
              <a:sym typeface="Calibri"/>
            </a:endParaRPr>
          </a:p>
        </p:txBody>
      </p:sp>
      <p:sp>
        <p:nvSpPr>
          <p:cNvPr id="364" name="Google Shape;364;p26"/>
          <p:cNvSpPr txBox="1"/>
          <p:nvPr/>
        </p:nvSpPr>
        <p:spPr>
          <a:xfrm>
            <a:off x="6921000" y="1662275"/>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(FP)</a:t>
            </a:r>
            <a:endParaRPr sz="1000">
              <a:solidFill>
                <a:srgbClr val="FF0000"/>
              </a:solidFill>
              <a:latin typeface="Calibri"/>
              <a:ea typeface="Calibri"/>
              <a:cs typeface="Calibri"/>
              <a:sym typeface="Calibri"/>
            </a:endParaRPr>
          </a:p>
        </p:txBody>
      </p:sp>
      <p:sp>
        <p:nvSpPr>
          <p:cNvPr id="365" name="Google Shape;365;p26"/>
          <p:cNvSpPr txBox="1"/>
          <p:nvPr/>
        </p:nvSpPr>
        <p:spPr>
          <a:xfrm>
            <a:off x="6139375" y="1926950"/>
            <a:ext cx="58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Calibri"/>
                <a:ea typeface="Calibri"/>
                <a:cs typeface="Calibri"/>
                <a:sym typeface="Calibri"/>
              </a:rPr>
              <a:t>(FN)</a:t>
            </a:r>
            <a:endParaRPr sz="1000">
              <a:solidFill>
                <a:srgbClr val="FF0000"/>
              </a:solidFill>
              <a:latin typeface="Calibri"/>
              <a:ea typeface="Calibri"/>
              <a:cs typeface="Calibri"/>
              <a:sym typeface="Calibri"/>
            </a:endParaRPr>
          </a:p>
        </p:txBody>
      </p:sp>
      <p:sp>
        <p:nvSpPr>
          <p:cNvPr id="366" name="Google Shape;366;p26"/>
          <p:cNvSpPr txBox="1"/>
          <p:nvPr/>
        </p:nvSpPr>
        <p:spPr>
          <a:xfrm>
            <a:off x="4787625" y="4153125"/>
            <a:ext cx="152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666666"/>
                </a:solidFill>
                <a:latin typeface="Calibri"/>
                <a:ea typeface="Calibri"/>
                <a:cs typeface="Calibri"/>
                <a:sym typeface="Calibri"/>
              </a:rPr>
              <a:t>% of correct predictions</a:t>
            </a:r>
            <a:endParaRPr i="1" sz="1000">
              <a:solidFill>
                <a:srgbClr val="666666"/>
              </a:solidFill>
              <a:latin typeface="Calibri"/>
              <a:ea typeface="Calibri"/>
              <a:cs typeface="Calibri"/>
              <a:sym typeface="Calibri"/>
            </a:endParaRPr>
          </a:p>
          <a:p>
            <a:pPr indent="0" lvl="0" marL="0" rtl="0" algn="ctr">
              <a:spcBef>
                <a:spcPts val="0"/>
              </a:spcBef>
              <a:spcAft>
                <a:spcPts val="0"/>
              </a:spcAft>
              <a:buNone/>
            </a:pPr>
            <a:r>
              <a:rPr i="1" lang="en" sz="1000">
                <a:solidFill>
                  <a:srgbClr val="666666"/>
                </a:solidFill>
                <a:latin typeface="Calibri"/>
                <a:ea typeface="Calibri"/>
                <a:cs typeface="Calibri"/>
                <a:sym typeface="Calibri"/>
              </a:rPr>
              <a:t>TP/(TP + FP)</a:t>
            </a:r>
            <a:endParaRPr i="1" sz="1000">
              <a:solidFill>
                <a:srgbClr val="666666"/>
              </a:solidFill>
              <a:latin typeface="Calibri"/>
              <a:ea typeface="Calibri"/>
              <a:cs typeface="Calibri"/>
              <a:sym typeface="Calibri"/>
            </a:endParaRPr>
          </a:p>
        </p:txBody>
      </p:sp>
      <p:sp>
        <p:nvSpPr>
          <p:cNvPr id="367" name="Google Shape;367;p26"/>
          <p:cNvSpPr/>
          <p:nvPr/>
        </p:nvSpPr>
        <p:spPr>
          <a:xfrm>
            <a:off x="7383450" y="1136000"/>
            <a:ext cx="1287900" cy="123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txBox="1"/>
          <p:nvPr/>
        </p:nvSpPr>
        <p:spPr>
          <a:xfrm>
            <a:off x="7438850" y="1110050"/>
            <a:ext cx="168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Adopted = 1</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Not Adopted = 0</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TN = True Negative</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TP = True Positive</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FN = False Negative</a:t>
            </a:r>
            <a:endParaRPr i="1" sz="1000">
              <a:solidFill>
                <a:srgbClr val="666666"/>
              </a:solidFill>
              <a:latin typeface="Calibri"/>
              <a:ea typeface="Calibri"/>
              <a:cs typeface="Calibri"/>
              <a:sym typeface="Calibri"/>
            </a:endParaRPr>
          </a:p>
          <a:p>
            <a:pPr indent="0" lvl="0" marL="0" rtl="0" algn="l">
              <a:spcBef>
                <a:spcPts val="0"/>
              </a:spcBef>
              <a:spcAft>
                <a:spcPts val="0"/>
              </a:spcAft>
              <a:buNone/>
            </a:pPr>
            <a:r>
              <a:rPr i="1" lang="en" sz="1000">
                <a:solidFill>
                  <a:srgbClr val="666666"/>
                </a:solidFill>
                <a:latin typeface="Calibri"/>
                <a:ea typeface="Calibri"/>
                <a:cs typeface="Calibri"/>
                <a:sym typeface="Calibri"/>
              </a:rPr>
              <a:t>FP = False Positive</a:t>
            </a:r>
            <a:endParaRPr i="1" sz="1000">
              <a:solidFill>
                <a:srgbClr val="666666"/>
              </a:solidFill>
              <a:latin typeface="Calibri"/>
              <a:ea typeface="Calibri"/>
              <a:cs typeface="Calibri"/>
              <a:sym typeface="Calibri"/>
            </a:endParaRPr>
          </a:p>
        </p:txBody>
      </p:sp>
      <p:sp>
        <p:nvSpPr>
          <p:cNvPr id="369" name="Google Shape;369;p26"/>
          <p:cNvSpPr txBox="1"/>
          <p:nvPr/>
        </p:nvSpPr>
        <p:spPr>
          <a:xfrm>
            <a:off x="6099575" y="4382800"/>
            <a:ext cx="152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666666"/>
                </a:solidFill>
                <a:latin typeface="Calibri"/>
                <a:ea typeface="Calibri"/>
                <a:cs typeface="Calibri"/>
                <a:sym typeface="Calibri"/>
              </a:rPr>
              <a:t>% of positive cases caught TP/(TP + FN)</a:t>
            </a:r>
            <a:endParaRPr i="1" sz="1000">
              <a:solidFill>
                <a:srgbClr val="666666"/>
              </a:solidFill>
              <a:latin typeface="Calibri"/>
              <a:ea typeface="Calibri"/>
              <a:cs typeface="Calibri"/>
              <a:sym typeface="Calibri"/>
            </a:endParaRPr>
          </a:p>
        </p:txBody>
      </p:sp>
      <p:sp>
        <p:nvSpPr>
          <p:cNvPr id="370" name="Google Shape;370;p26"/>
          <p:cNvSpPr txBox="1"/>
          <p:nvPr/>
        </p:nvSpPr>
        <p:spPr>
          <a:xfrm>
            <a:off x="7523975" y="4128825"/>
            <a:ext cx="1687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rgbClr val="666666"/>
                </a:solidFill>
                <a:latin typeface="Calibri"/>
                <a:ea typeface="Calibri"/>
                <a:cs typeface="Calibri"/>
                <a:sym typeface="Calibri"/>
              </a:rPr>
              <a:t>% positive predictions correct</a:t>
            </a:r>
            <a:endParaRPr i="1" sz="1000">
              <a:solidFill>
                <a:srgbClr val="666666"/>
              </a:solidFill>
              <a:latin typeface="Calibri"/>
              <a:ea typeface="Calibri"/>
              <a:cs typeface="Calibri"/>
              <a:sym typeface="Calibri"/>
            </a:endParaRPr>
          </a:p>
          <a:p>
            <a:pPr indent="0" lvl="0" marL="0" rtl="0" algn="ctr">
              <a:spcBef>
                <a:spcPts val="0"/>
              </a:spcBef>
              <a:spcAft>
                <a:spcPts val="0"/>
              </a:spcAft>
              <a:buNone/>
            </a:pPr>
            <a:r>
              <a:rPr i="1" lang="en" sz="1000">
                <a:solidFill>
                  <a:srgbClr val="666666"/>
                </a:solidFill>
                <a:latin typeface="Calibri"/>
                <a:ea typeface="Calibri"/>
                <a:cs typeface="Calibri"/>
                <a:sym typeface="Calibri"/>
              </a:rPr>
              <a:t>2*(Recall*Precision)/</a:t>
            </a:r>
            <a:endParaRPr i="1" sz="1000">
              <a:solidFill>
                <a:srgbClr val="666666"/>
              </a:solidFill>
              <a:latin typeface="Calibri"/>
              <a:ea typeface="Calibri"/>
              <a:cs typeface="Calibri"/>
              <a:sym typeface="Calibri"/>
            </a:endParaRPr>
          </a:p>
          <a:p>
            <a:pPr indent="0" lvl="0" marL="0" rtl="0" algn="ctr">
              <a:spcBef>
                <a:spcPts val="0"/>
              </a:spcBef>
              <a:spcAft>
                <a:spcPts val="0"/>
              </a:spcAft>
              <a:buNone/>
            </a:pPr>
            <a:r>
              <a:rPr i="1" lang="en" sz="1000">
                <a:solidFill>
                  <a:srgbClr val="666666"/>
                </a:solidFill>
                <a:latin typeface="Calibri"/>
                <a:ea typeface="Calibri"/>
                <a:cs typeface="Calibri"/>
                <a:sym typeface="Calibri"/>
              </a:rPr>
              <a:t>(Recall + Precision)</a:t>
            </a:r>
            <a:endParaRPr i="1" sz="1000">
              <a:solidFill>
                <a:srgbClr val="666666"/>
              </a:solidFill>
              <a:latin typeface="Calibri"/>
              <a:ea typeface="Calibri"/>
              <a:cs typeface="Calibri"/>
              <a:sym typeface="Calibri"/>
            </a:endParaRPr>
          </a:p>
        </p:txBody>
      </p:sp>
      <p:cxnSp>
        <p:nvCxnSpPr>
          <p:cNvPr id="371" name="Google Shape;371;p26"/>
          <p:cNvCxnSpPr/>
          <p:nvPr/>
        </p:nvCxnSpPr>
        <p:spPr>
          <a:xfrm flipH="1" rot="10800000">
            <a:off x="5869275" y="3856100"/>
            <a:ext cx="542700" cy="3660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26"/>
          <p:cNvCxnSpPr/>
          <p:nvPr/>
        </p:nvCxnSpPr>
        <p:spPr>
          <a:xfrm flipH="1" rot="10800000">
            <a:off x="6986325" y="3982425"/>
            <a:ext cx="189300" cy="4353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26"/>
          <p:cNvCxnSpPr>
            <a:stCxn id="370" idx="0"/>
          </p:cNvCxnSpPr>
          <p:nvPr/>
        </p:nvCxnSpPr>
        <p:spPr>
          <a:xfrm rot="10800000">
            <a:off x="8147675" y="3931725"/>
            <a:ext cx="220200" cy="197100"/>
          </a:xfrm>
          <a:prstGeom prst="straightConnector1">
            <a:avLst/>
          </a:prstGeom>
          <a:noFill/>
          <a:ln cap="flat" cmpd="sng" w="9525">
            <a:solidFill>
              <a:schemeClr val="dk2"/>
            </a:solidFill>
            <a:prstDash val="solid"/>
            <a:round/>
            <a:headEnd len="med" w="med" type="none"/>
            <a:tailEnd len="med" w="med" type="triangle"/>
          </a:ln>
        </p:spPr>
      </p:cxnSp>
      <p:sp>
        <p:nvSpPr>
          <p:cNvPr id="374" name="Google Shape;374;p26"/>
          <p:cNvSpPr/>
          <p:nvPr/>
        </p:nvSpPr>
        <p:spPr>
          <a:xfrm>
            <a:off x="6323675" y="2417125"/>
            <a:ext cx="1255800" cy="15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txBox="1"/>
          <p:nvPr/>
        </p:nvSpPr>
        <p:spPr>
          <a:xfrm>
            <a:off x="7537925" y="2323525"/>
            <a:ext cx="16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FF0000"/>
                </a:solidFill>
                <a:latin typeface="Calibri"/>
                <a:ea typeface="Calibri"/>
                <a:cs typeface="Calibri"/>
                <a:sym typeface="Calibri"/>
              </a:rPr>
              <a:t>0.75 minimum target</a:t>
            </a:r>
            <a:endParaRPr i="1" sz="1000">
              <a:solidFill>
                <a:srgbClr val="FF0000"/>
              </a:solidFill>
              <a:latin typeface="Calibri"/>
              <a:ea typeface="Calibri"/>
              <a:cs typeface="Calibri"/>
              <a:sym typeface="Calibri"/>
            </a:endParaRPr>
          </a:p>
        </p:txBody>
      </p:sp>
      <p:pic>
        <p:nvPicPr>
          <p:cNvPr id="376" name="Google Shape;376;p26"/>
          <p:cNvPicPr preferRelativeResize="0"/>
          <p:nvPr/>
        </p:nvPicPr>
        <p:blipFill>
          <a:blip r:embed="rId7">
            <a:alphaModFix/>
          </a:blip>
          <a:stretch>
            <a:fillRect/>
          </a:stretch>
        </p:blipFill>
        <p:spPr>
          <a:xfrm>
            <a:off x="737888" y="3513225"/>
            <a:ext cx="2990241" cy="1262100"/>
          </a:xfrm>
          <a:prstGeom prst="rect">
            <a:avLst/>
          </a:prstGeom>
          <a:noFill/>
          <a:ln>
            <a:noFill/>
          </a:ln>
        </p:spPr>
      </p:pic>
      <p:sp>
        <p:nvSpPr>
          <p:cNvPr id="377" name="Google Shape;377;p26"/>
          <p:cNvSpPr txBox="1"/>
          <p:nvPr/>
        </p:nvSpPr>
        <p:spPr>
          <a:xfrm>
            <a:off x="265050" y="3349550"/>
            <a:ext cx="144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Decision Tree Training Process</a:t>
            </a:r>
            <a:endParaRPr b="1" i="1" sz="1200">
              <a:solidFill>
                <a:srgbClr val="666666"/>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7"/>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85" name="Google Shape;385;p27"/>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386" name="Google Shape;386;p27"/>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387" name="Google Shape;387;p27"/>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Results Visualized Using Interactive Tableau Dashboard</a:t>
            </a:r>
            <a:endParaRPr sz="2600">
              <a:solidFill>
                <a:srgbClr val="FFFFFF"/>
              </a:solidFill>
              <a:latin typeface="Calibri"/>
              <a:ea typeface="Calibri"/>
              <a:cs typeface="Calibri"/>
              <a:sym typeface="Calibri"/>
            </a:endParaRPr>
          </a:p>
        </p:txBody>
      </p:sp>
      <p:sp>
        <p:nvSpPr>
          <p:cNvPr id="388" name="Google Shape;388;p27"/>
          <p:cNvSpPr txBox="1"/>
          <p:nvPr/>
        </p:nvSpPr>
        <p:spPr>
          <a:xfrm>
            <a:off x="444100" y="4840150"/>
            <a:ext cx="810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Calibri"/>
                <a:ea typeface="Calibri"/>
                <a:cs typeface="Calibri"/>
                <a:sym typeface="Calibri"/>
              </a:rPr>
              <a:t>Link to Dashboard:</a:t>
            </a:r>
            <a:r>
              <a:rPr lang="en" sz="1000">
                <a:latin typeface="Calibri"/>
                <a:ea typeface="Calibri"/>
                <a:cs typeface="Calibri"/>
                <a:sym typeface="Calibri"/>
              </a:rPr>
              <a:t> </a:t>
            </a:r>
            <a:r>
              <a:rPr lang="en" sz="1000" u="sng">
                <a:solidFill>
                  <a:srgbClr val="0000FF"/>
                </a:solidFill>
                <a:latin typeface="Calibri"/>
                <a:ea typeface="Calibri"/>
                <a:cs typeface="Calibri"/>
                <a:sym typeface="Calibri"/>
                <a:hlinkClick r:id="rId5">
                  <a:extLst>
                    <a:ext uri="{A12FA001-AC4F-418D-AE19-62706E023703}">
                      <ahyp:hlinkClr val="tx"/>
                    </a:ext>
                  </a:extLst>
                </a:hlinkClick>
              </a:rPr>
              <a:t>https://public.tableau.com/app/profile/prathima.bandi/viz/Segment3_Data_Vizualization/Segment2StoryBoard</a:t>
            </a:r>
            <a:endParaRPr sz="1000">
              <a:solidFill>
                <a:srgbClr val="0000FF"/>
              </a:solidFill>
              <a:latin typeface="Calibri"/>
              <a:ea typeface="Calibri"/>
              <a:cs typeface="Calibri"/>
              <a:sym typeface="Calibri"/>
            </a:endParaRPr>
          </a:p>
        </p:txBody>
      </p:sp>
      <p:pic>
        <p:nvPicPr>
          <p:cNvPr id="389" name="Google Shape;389;p27"/>
          <p:cNvPicPr preferRelativeResize="0"/>
          <p:nvPr/>
        </p:nvPicPr>
        <p:blipFill>
          <a:blip r:embed="rId6">
            <a:alphaModFix/>
          </a:blip>
          <a:stretch>
            <a:fillRect/>
          </a:stretch>
        </p:blipFill>
        <p:spPr>
          <a:xfrm>
            <a:off x="6640715" y="585600"/>
            <a:ext cx="2503285" cy="1434876"/>
          </a:xfrm>
          <a:prstGeom prst="rect">
            <a:avLst/>
          </a:prstGeom>
          <a:noFill/>
          <a:ln>
            <a:noFill/>
          </a:ln>
        </p:spPr>
      </p:pic>
      <p:pic>
        <p:nvPicPr>
          <p:cNvPr id="390" name="Google Shape;390;p27"/>
          <p:cNvPicPr preferRelativeResize="0"/>
          <p:nvPr/>
        </p:nvPicPr>
        <p:blipFill>
          <a:blip r:embed="rId7">
            <a:alphaModFix/>
          </a:blip>
          <a:stretch>
            <a:fillRect/>
          </a:stretch>
        </p:blipFill>
        <p:spPr>
          <a:xfrm>
            <a:off x="0" y="618675"/>
            <a:ext cx="6557173" cy="3881224"/>
          </a:xfrm>
          <a:prstGeom prst="rect">
            <a:avLst/>
          </a:prstGeom>
          <a:noFill/>
          <a:ln>
            <a:noFill/>
          </a:ln>
        </p:spPr>
      </p:pic>
      <p:pic>
        <p:nvPicPr>
          <p:cNvPr id="391" name="Google Shape;391;p27"/>
          <p:cNvPicPr preferRelativeResize="0"/>
          <p:nvPr/>
        </p:nvPicPr>
        <p:blipFill>
          <a:blip r:embed="rId8">
            <a:alphaModFix/>
          </a:blip>
          <a:stretch>
            <a:fillRect/>
          </a:stretch>
        </p:blipFill>
        <p:spPr>
          <a:xfrm>
            <a:off x="6651850" y="2067675"/>
            <a:ext cx="2492149" cy="1434883"/>
          </a:xfrm>
          <a:prstGeom prst="rect">
            <a:avLst/>
          </a:prstGeom>
          <a:noFill/>
          <a:ln>
            <a:noFill/>
          </a:ln>
        </p:spPr>
      </p:pic>
      <p:pic>
        <p:nvPicPr>
          <p:cNvPr id="392" name="Google Shape;392;p27"/>
          <p:cNvPicPr preferRelativeResize="0"/>
          <p:nvPr/>
        </p:nvPicPr>
        <p:blipFill>
          <a:blip r:embed="rId9">
            <a:alphaModFix/>
          </a:blip>
          <a:stretch>
            <a:fillRect/>
          </a:stretch>
        </p:blipFill>
        <p:spPr>
          <a:xfrm>
            <a:off x="6651850" y="3373925"/>
            <a:ext cx="2492151" cy="1501475"/>
          </a:xfrm>
          <a:prstGeom prst="rect">
            <a:avLst/>
          </a:prstGeom>
          <a:noFill/>
          <a:ln>
            <a:noFill/>
          </a:ln>
        </p:spPr>
      </p:pic>
      <p:sp>
        <p:nvSpPr>
          <p:cNvPr id="393" name="Google Shape;393;p27"/>
          <p:cNvSpPr txBox="1"/>
          <p:nvPr/>
        </p:nvSpPr>
        <p:spPr>
          <a:xfrm>
            <a:off x="6480975" y="517075"/>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Tab 1 - Overview</a:t>
            </a:r>
            <a:endParaRPr b="1" i="1" sz="800" u="sng">
              <a:latin typeface="Calibri"/>
              <a:ea typeface="Calibri"/>
              <a:cs typeface="Calibri"/>
              <a:sym typeface="Calibri"/>
            </a:endParaRPr>
          </a:p>
        </p:txBody>
      </p:sp>
      <p:sp>
        <p:nvSpPr>
          <p:cNvPr id="394" name="Google Shape;394;p27"/>
          <p:cNvSpPr txBox="1"/>
          <p:nvPr/>
        </p:nvSpPr>
        <p:spPr>
          <a:xfrm>
            <a:off x="6494075" y="1970750"/>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Tab 3 - Month/Day</a:t>
            </a:r>
            <a:endParaRPr b="1" i="1" sz="800" u="sng">
              <a:latin typeface="Calibri"/>
              <a:ea typeface="Calibri"/>
              <a:cs typeface="Calibri"/>
              <a:sym typeface="Calibri"/>
            </a:endParaRPr>
          </a:p>
        </p:txBody>
      </p:sp>
      <p:sp>
        <p:nvSpPr>
          <p:cNvPr id="395" name="Google Shape;395;p27"/>
          <p:cNvSpPr txBox="1"/>
          <p:nvPr/>
        </p:nvSpPr>
        <p:spPr>
          <a:xfrm>
            <a:off x="6494075" y="3326938"/>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Tab 4 - Intake/Outcome</a:t>
            </a:r>
            <a:endParaRPr b="1" i="1" sz="800" u="sng">
              <a:latin typeface="Calibri"/>
              <a:ea typeface="Calibri"/>
              <a:cs typeface="Calibri"/>
              <a:sym typeface="Calibri"/>
            </a:endParaRPr>
          </a:p>
        </p:txBody>
      </p:sp>
      <p:sp>
        <p:nvSpPr>
          <p:cNvPr id="396" name="Google Shape;396;p27"/>
          <p:cNvSpPr txBox="1"/>
          <p:nvPr/>
        </p:nvSpPr>
        <p:spPr>
          <a:xfrm>
            <a:off x="2830675" y="548625"/>
            <a:ext cx="1363200" cy="431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Interactive tabs to switch display topic</a:t>
            </a:r>
            <a:endParaRPr i="1" sz="800">
              <a:solidFill>
                <a:srgbClr val="1155CC"/>
              </a:solidFill>
              <a:latin typeface="Calibri"/>
              <a:ea typeface="Calibri"/>
              <a:cs typeface="Calibri"/>
              <a:sym typeface="Calibri"/>
            </a:endParaRPr>
          </a:p>
        </p:txBody>
      </p:sp>
      <p:sp>
        <p:nvSpPr>
          <p:cNvPr id="397" name="Google Shape;397;p27"/>
          <p:cNvSpPr txBox="1"/>
          <p:nvPr/>
        </p:nvSpPr>
        <p:spPr>
          <a:xfrm>
            <a:off x="139300" y="2571750"/>
            <a:ext cx="554400" cy="554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Tab 2 - Intake Analysis</a:t>
            </a:r>
            <a:endParaRPr i="1" sz="800">
              <a:solidFill>
                <a:srgbClr val="1155CC"/>
              </a:solidFill>
              <a:latin typeface="Calibri"/>
              <a:ea typeface="Calibri"/>
              <a:cs typeface="Calibri"/>
              <a:sym typeface="Calibri"/>
            </a:endParaRPr>
          </a:p>
        </p:txBody>
      </p:sp>
      <p:sp>
        <p:nvSpPr>
          <p:cNvPr id="398" name="Google Shape;398;p27"/>
          <p:cNvSpPr txBox="1"/>
          <p:nvPr/>
        </p:nvSpPr>
        <p:spPr>
          <a:xfrm>
            <a:off x="354325" y="4532975"/>
            <a:ext cx="2561400" cy="3078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Tabs to visualize individual components of the storyboard</a:t>
            </a:r>
            <a:endParaRPr i="1" sz="800">
              <a:solidFill>
                <a:srgbClr val="1155CC"/>
              </a:solidFill>
              <a:latin typeface="Calibri"/>
              <a:ea typeface="Calibri"/>
              <a:cs typeface="Calibri"/>
              <a:sym typeface="Calibri"/>
            </a:endParaRPr>
          </a:p>
        </p:txBody>
      </p:sp>
      <p:sp>
        <p:nvSpPr>
          <p:cNvPr id="399" name="Google Shape;399;p27"/>
          <p:cNvSpPr txBox="1"/>
          <p:nvPr/>
        </p:nvSpPr>
        <p:spPr>
          <a:xfrm>
            <a:off x="4853938" y="578550"/>
            <a:ext cx="1180200" cy="554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Selection reticle allows filtering by criteria, such as animal type</a:t>
            </a:r>
            <a:endParaRPr i="1" sz="800">
              <a:solidFill>
                <a:srgbClr val="1155CC"/>
              </a:solidFill>
              <a:latin typeface="Calibri"/>
              <a:ea typeface="Calibri"/>
              <a:cs typeface="Calibri"/>
              <a:sym typeface="Calibri"/>
            </a:endParaRPr>
          </a:p>
        </p:txBody>
      </p:sp>
      <p:pic>
        <p:nvPicPr>
          <p:cNvPr id="400" name="Google Shape;400;p27"/>
          <p:cNvPicPr preferRelativeResize="0"/>
          <p:nvPr/>
        </p:nvPicPr>
        <p:blipFill rotWithShape="1">
          <a:blip r:embed="rId10">
            <a:alphaModFix/>
          </a:blip>
          <a:srcRect b="2095" l="1127" r="0" t="0"/>
          <a:stretch/>
        </p:blipFill>
        <p:spPr>
          <a:xfrm>
            <a:off x="4726050" y="3139775"/>
            <a:ext cx="1001875" cy="448725"/>
          </a:xfrm>
          <a:prstGeom prst="rect">
            <a:avLst/>
          </a:prstGeom>
          <a:noFill/>
          <a:ln>
            <a:noFill/>
          </a:ln>
        </p:spPr>
      </p:pic>
      <p:pic>
        <p:nvPicPr>
          <p:cNvPr id="401" name="Google Shape;401;p27"/>
          <p:cNvPicPr preferRelativeResize="0"/>
          <p:nvPr/>
        </p:nvPicPr>
        <p:blipFill>
          <a:blip r:embed="rId11">
            <a:alphaModFix/>
          </a:blip>
          <a:stretch>
            <a:fillRect/>
          </a:stretch>
        </p:blipFill>
        <p:spPr>
          <a:xfrm>
            <a:off x="4886549" y="3752850"/>
            <a:ext cx="68876" cy="103199"/>
          </a:xfrm>
          <a:prstGeom prst="rect">
            <a:avLst/>
          </a:prstGeom>
          <a:noFill/>
          <a:ln>
            <a:noFill/>
          </a:ln>
        </p:spPr>
      </p:pic>
      <p:sp>
        <p:nvSpPr>
          <p:cNvPr id="402" name="Google Shape;402;p27"/>
          <p:cNvSpPr txBox="1"/>
          <p:nvPr/>
        </p:nvSpPr>
        <p:spPr>
          <a:xfrm>
            <a:off x="5787200" y="3619450"/>
            <a:ext cx="706800" cy="677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Mouse over </a:t>
            </a:r>
            <a:r>
              <a:rPr i="1" lang="en" sz="800">
                <a:solidFill>
                  <a:srgbClr val="1155CC"/>
                </a:solidFill>
                <a:latin typeface="Calibri"/>
                <a:ea typeface="Calibri"/>
                <a:cs typeface="Calibri"/>
                <a:sym typeface="Calibri"/>
              </a:rPr>
              <a:t>tooltip</a:t>
            </a:r>
            <a:r>
              <a:rPr i="1" lang="en" sz="800">
                <a:solidFill>
                  <a:srgbClr val="1155CC"/>
                </a:solidFill>
                <a:latin typeface="Calibri"/>
                <a:ea typeface="Calibri"/>
                <a:cs typeface="Calibri"/>
                <a:sym typeface="Calibri"/>
              </a:rPr>
              <a:t> to highlight chart data</a:t>
            </a:r>
            <a:endParaRPr i="1" sz="800">
              <a:solidFill>
                <a:srgbClr val="1155CC"/>
              </a:solidFill>
              <a:latin typeface="Calibri"/>
              <a:ea typeface="Calibri"/>
              <a:cs typeface="Calibri"/>
              <a:sym typeface="Calibri"/>
            </a:endParaRPr>
          </a:p>
        </p:txBody>
      </p:sp>
      <p:cxnSp>
        <p:nvCxnSpPr>
          <p:cNvPr id="403" name="Google Shape;403;p27"/>
          <p:cNvCxnSpPr/>
          <p:nvPr/>
        </p:nvCxnSpPr>
        <p:spPr>
          <a:xfrm>
            <a:off x="3511750" y="979725"/>
            <a:ext cx="28200" cy="131100"/>
          </a:xfrm>
          <a:prstGeom prst="straightConnector1">
            <a:avLst/>
          </a:prstGeom>
          <a:noFill/>
          <a:ln cap="flat" cmpd="sng" w="9525">
            <a:solidFill>
              <a:schemeClr val="dk2"/>
            </a:solidFill>
            <a:prstDash val="solid"/>
            <a:round/>
            <a:headEnd len="med" w="med" type="none"/>
            <a:tailEnd len="med" w="med" type="triangle"/>
          </a:ln>
        </p:spPr>
      </p:cxnSp>
      <p:cxnSp>
        <p:nvCxnSpPr>
          <p:cNvPr id="404" name="Google Shape;404;p27"/>
          <p:cNvCxnSpPr>
            <a:stCxn id="399" idx="2"/>
          </p:cNvCxnSpPr>
          <p:nvPr/>
        </p:nvCxnSpPr>
        <p:spPr>
          <a:xfrm>
            <a:off x="5444038" y="1132650"/>
            <a:ext cx="519900" cy="558600"/>
          </a:xfrm>
          <a:prstGeom prst="straightConnector1">
            <a:avLst/>
          </a:prstGeom>
          <a:noFill/>
          <a:ln cap="flat" cmpd="sng" w="9525">
            <a:solidFill>
              <a:schemeClr val="dk2"/>
            </a:solidFill>
            <a:prstDash val="solid"/>
            <a:round/>
            <a:headEnd len="med" w="med" type="none"/>
            <a:tailEnd len="med" w="med" type="triangle"/>
          </a:ln>
        </p:spPr>
      </p:cxnSp>
      <p:cxnSp>
        <p:nvCxnSpPr>
          <p:cNvPr id="405" name="Google Shape;405;p27"/>
          <p:cNvCxnSpPr/>
          <p:nvPr/>
        </p:nvCxnSpPr>
        <p:spPr>
          <a:xfrm rot="10800000">
            <a:off x="5067800" y="3673000"/>
            <a:ext cx="719400" cy="2850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7"/>
          <p:cNvCxnSpPr/>
          <p:nvPr/>
        </p:nvCxnSpPr>
        <p:spPr>
          <a:xfrm flipH="1" rot="10800000">
            <a:off x="2915725" y="4461875"/>
            <a:ext cx="1110600" cy="2250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27"/>
          <p:cNvCxnSpPr/>
          <p:nvPr/>
        </p:nvCxnSpPr>
        <p:spPr>
          <a:xfrm>
            <a:off x="2322000" y="1192800"/>
            <a:ext cx="145500" cy="2520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p27"/>
          <p:cNvSpPr txBox="1"/>
          <p:nvPr/>
        </p:nvSpPr>
        <p:spPr>
          <a:xfrm>
            <a:off x="656350" y="889500"/>
            <a:ext cx="1665600" cy="554100"/>
          </a:xfrm>
          <a:prstGeom prst="rect">
            <a:avLst/>
          </a:prstGeom>
          <a:solidFill>
            <a:srgbClr val="EFEFE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1155CC"/>
                </a:solidFill>
                <a:latin typeface="Calibri"/>
                <a:ea typeface="Calibri"/>
                <a:cs typeface="Calibri"/>
                <a:sym typeface="Calibri"/>
              </a:rPr>
              <a:t>Storyboard</a:t>
            </a:r>
            <a:r>
              <a:rPr i="1" lang="en" sz="800">
                <a:solidFill>
                  <a:srgbClr val="1155CC"/>
                </a:solidFill>
                <a:latin typeface="Calibri"/>
                <a:ea typeface="Calibri"/>
                <a:cs typeface="Calibri"/>
                <a:sym typeface="Calibri"/>
              </a:rPr>
              <a:t> format to switch between multiple dashboard displays is user friendly</a:t>
            </a:r>
            <a:endParaRPr i="1" sz="800">
              <a:solidFill>
                <a:srgbClr val="1155CC"/>
              </a:solidFill>
              <a:latin typeface="Calibri"/>
              <a:ea typeface="Calibri"/>
              <a:cs typeface="Calibri"/>
              <a:sym typeface="Calibri"/>
            </a:endParaRPr>
          </a:p>
        </p:txBody>
      </p:sp>
      <p:cxnSp>
        <p:nvCxnSpPr>
          <p:cNvPr id="409" name="Google Shape;409;p27"/>
          <p:cNvCxnSpPr>
            <a:stCxn id="397" idx="3"/>
          </p:cNvCxnSpPr>
          <p:nvPr/>
        </p:nvCxnSpPr>
        <p:spPr>
          <a:xfrm flipH="1" rot="10800000">
            <a:off x="693700" y="2802000"/>
            <a:ext cx="555900" cy="4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p:nvPr/>
        </p:nvSpPr>
        <p:spPr>
          <a:xfrm>
            <a:off x="5642075" y="650025"/>
            <a:ext cx="3471000" cy="4171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18" name="Google Shape;418;p28"/>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19" name="Google Shape;419;p28"/>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20" name="Google Shape;420;p28"/>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Summary and Conclusions</a:t>
            </a:r>
            <a:endParaRPr sz="2600">
              <a:solidFill>
                <a:srgbClr val="FFFFFF"/>
              </a:solidFill>
              <a:latin typeface="Calibri"/>
              <a:ea typeface="Calibri"/>
              <a:cs typeface="Calibri"/>
              <a:sym typeface="Calibri"/>
            </a:endParaRPr>
          </a:p>
        </p:txBody>
      </p:sp>
      <p:pic>
        <p:nvPicPr>
          <p:cNvPr id="421" name="Google Shape;421;p28"/>
          <p:cNvPicPr preferRelativeResize="0"/>
          <p:nvPr/>
        </p:nvPicPr>
        <p:blipFill>
          <a:blip r:embed="rId5">
            <a:alphaModFix/>
          </a:blip>
          <a:stretch>
            <a:fillRect/>
          </a:stretch>
        </p:blipFill>
        <p:spPr>
          <a:xfrm>
            <a:off x="6005613" y="2929938"/>
            <a:ext cx="2743914" cy="1858887"/>
          </a:xfrm>
          <a:prstGeom prst="rect">
            <a:avLst/>
          </a:prstGeom>
          <a:noFill/>
          <a:ln>
            <a:noFill/>
          </a:ln>
        </p:spPr>
      </p:pic>
      <p:sp>
        <p:nvSpPr>
          <p:cNvPr id="422" name="Google Shape;422;p28"/>
          <p:cNvSpPr txBox="1"/>
          <p:nvPr/>
        </p:nvSpPr>
        <p:spPr>
          <a:xfrm>
            <a:off x="5679575" y="609275"/>
            <a:ext cx="3396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u="sng">
                <a:solidFill>
                  <a:srgbClr val="666666"/>
                </a:solidFill>
                <a:latin typeface="Calibri"/>
                <a:ea typeface="Calibri"/>
                <a:cs typeface="Calibri"/>
                <a:sym typeface="Calibri"/>
              </a:rPr>
              <a:t>Recommendations for Future Work</a:t>
            </a:r>
            <a:endParaRPr b="1" i="1" sz="1200" u="sng">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200" u="sng">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Explore use of Random Forest as alternate ML model - potential to improve performance?</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Further research to examine potential reasons behind observed trends</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Additional analysis to explore relationships/links between variables</a:t>
            </a:r>
            <a:endParaRPr i="1" sz="1200">
              <a:solidFill>
                <a:srgbClr val="666666"/>
              </a:solidFill>
              <a:latin typeface="Calibri"/>
              <a:ea typeface="Calibri"/>
              <a:cs typeface="Calibri"/>
              <a:sym typeface="Calibri"/>
            </a:endParaRPr>
          </a:p>
        </p:txBody>
      </p:sp>
      <p:sp>
        <p:nvSpPr>
          <p:cNvPr id="423" name="Google Shape;423;p28"/>
          <p:cNvSpPr txBox="1"/>
          <p:nvPr/>
        </p:nvSpPr>
        <p:spPr>
          <a:xfrm>
            <a:off x="113600" y="693350"/>
            <a:ext cx="54213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Machine Learning Model Performance</a:t>
            </a:r>
            <a:endParaRPr b="1"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Decision Tree ML model is able to predict adoption outcome (78%) above minimum target accuracy threshold (&gt;75%)</a:t>
            </a:r>
            <a:endParaRPr i="1" sz="1200">
              <a:solidFill>
                <a:srgbClr val="666666"/>
              </a:solidFill>
              <a:latin typeface="Calibri"/>
              <a:ea typeface="Calibri"/>
              <a:cs typeface="Calibri"/>
              <a:sym typeface="Calibri"/>
            </a:endParaRPr>
          </a:p>
          <a:p>
            <a:pPr indent="-304800" lvl="1" marL="9144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Suggests variables </a:t>
            </a:r>
            <a:r>
              <a:rPr i="1" lang="en" sz="1200" u="sng">
                <a:solidFill>
                  <a:srgbClr val="666666"/>
                </a:solidFill>
                <a:latin typeface="Calibri"/>
                <a:ea typeface="Calibri"/>
                <a:cs typeface="Calibri"/>
                <a:sym typeface="Calibri"/>
              </a:rPr>
              <a:t>are</a:t>
            </a:r>
            <a:r>
              <a:rPr i="1" lang="en" sz="1200">
                <a:solidFill>
                  <a:srgbClr val="666666"/>
                </a:solidFill>
                <a:latin typeface="Calibri"/>
                <a:ea typeface="Calibri"/>
                <a:cs typeface="Calibri"/>
                <a:sym typeface="Calibri"/>
              </a:rPr>
              <a:t> able to indicate adoption outcome</a:t>
            </a:r>
            <a:endParaRPr i="1" sz="1200">
              <a:solidFill>
                <a:srgbClr val="666666"/>
              </a:solidFill>
              <a:latin typeface="Calibri"/>
              <a:ea typeface="Calibri"/>
              <a:cs typeface="Calibri"/>
              <a:sym typeface="Calibri"/>
            </a:endParaRPr>
          </a:p>
          <a:p>
            <a:pPr indent="-304800" lvl="1" marL="9144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But, performance likely limited by current dataset/model</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b="1" i="1" lang="en" sz="1200">
                <a:solidFill>
                  <a:srgbClr val="666666"/>
                </a:solidFill>
                <a:latin typeface="Calibri"/>
                <a:ea typeface="Calibri"/>
                <a:cs typeface="Calibri"/>
                <a:sym typeface="Calibri"/>
              </a:rPr>
              <a:t>Key Exploratory Analysis Findings</a:t>
            </a:r>
            <a:endParaRPr b="1"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b="1"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Majority of animals receive an “outcome” within 1-2 months of entering the shelter</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Majority of adoptions occur at the weekends and in summer months (except December - animals as xmas gifts?)</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Most animals are returned at the start of the week and in winter months (particularly March - xmas link?)</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Cats are the second most numerous animal type and most likely to be in the shelter for longer</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Most animals adopted or transferred are under 2 years old, older animals are just as likely to be returned to owner as adopted</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Older animals spend less time in the shelter due to a combination of different factors/outcomes</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p:txBody>
      </p:sp>
      <p:sp>
        <p:nvSpPr>
          <p:cNvPr id="424" name="Google Shape;424;p28"/>
          <p:cNvSpPr txBox="1"/>
          <p:nvPr/>
        </p:nvSpPr>
        <p:spPr>
          <a:xfrm>
            <a:off x="7754050" y="2761075"/>
            <a:ext cx="12978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800">
                <a:latin typeface="Calibri"/>
                <a:ea typeface="Calibri"/>
                <a:cs typeface="Calibri"/>
                <a:sym typeface="Calibri"/>
              </a:rPr>
              <a:t>Random Forest model </a:t>
            </a:r>
            <a:endParaRPr b="1" i="1" sz="800">
              <a:latin typeface="Calibri"/>
              <a:ea typeface="Calibri"/>
              <a:cs typeface="Calibri"/>
              <a:sym typeface="Calibri"/>
            </a:endParaRPr>
          </a:p>
          <a:p>
            <a:pPr indent="0" lvl="0" marL="0" rtl="0" algn="r">
              <a:spcBef>
                <a:spcPts val="0"/>
              </a:spcBef>
              <a:spcAft>
                <a:spcPts val="0"/>
              </a:spcAft>
              <a:buNone/>
            </a:pPr>
            <a:r>
              <a:rPr i="1" lang="en" sz="800">
                <a:latin typeface="Calibri"/>
                <a:ea typeface="Calibri"/>
                <a:cs typeface="Calibri"/>
                <a:sym typeface="Calibri"/>
              </a:rPr>
              <a:t>- c</a:t>
            </a:r>
            <a:r>
              <a:rPr i="1" lang="en" sz="800">
                <a:latin typeface="Calibri"/>
                <a:ea typeface="Calibri"/>
                <a:cs typeface="Calibri"/>
                <a:sym typeface="Calibri"/>
              </a:rPr>
              <a:t>ombine m</a:t>
            </a:r>
            <a:r>
              <a:rPr i="1" lang="en" sz="800">
                <a:latin typeface="Calibri"/>
                <a:ea typeface="Calibri"/>
                <a:cs typeface="Calibri"/>
                <a:sym typeface="Calibri"/>
              </a:rPr>
              <a:t>ultiple decision trees</a:t>
            </a:r>
            <a:endParaRPr i="1" sz="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9"/>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32" name="Google Shape;432;p29"/>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33" name="Google Shape;433;p29"/>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34" name="Google Shape;434;p29"/>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rgbClr val="FFFFFF"/>
              </a:solidFill>
              <a:latin typeface="Calibri"/>
              <a:ea typeface="Calibri"/>
              <a:cs typeface="Calibri"/>
              <a:sym typeface="Calibri"/>
            </a:endParaRPr>
          </a:p>
        </p:txBody>
      </p:sp>
      <p:sp>
        <p:nvSpPr>
          <p:cNvPr id="435" name="Google Shape;435;p29"/>
          <p:cNvSpPr txBox="1"/>
          <p:nvPr/>
        </p:nvSpPr>
        <p:spPr>
          <a:xfrm>
            <a:off x="3777600" y="2253025"/>
            <a:ext cx="5276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Backup</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0"/>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43" name="Google Shape;443;p30"/>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44" name="Google Shape;444;p30"/>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45" name="Google Shape;445;p30"/>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Animal Age Trends</a:t>
            </a:r>
            <a:endParaRPr sz="2600">
              <a:solidFill>
                <a:srgbClr val="FFFFFF"/>
              </a:solidFill>
              <a:latin typeface="Calibri"/>
              <a:ea typeface="Calibri"/>
              <a:cs typeface="Calibri"/>
              <a:sym typeface="Calibri"/>
            </a:endParaRPr>
          </a:p>
        </p:txBody>
      </p:sp>
      <p:pic>
        <p:nvPicPr>
          <p:cNvPr id="446" name="Google Shape;446;p30"/>
          <p:cNvPicPr preferRelativeResize="0"/>
          <p:nvPr/>
        </p:nvPicPr>
        <p:blipFill>
          <a:blip r:embed="rId5">
            <a:alphaModFix/>
          </a:blip>
          <a:stretch>
            <a:fillRect/>
          </a:stretch>
        </p:blipFill>
        <p:spPr>
          <a:xfrm>
            <a:off x="4293888" y="722138"/>
            <a:ext cx="3521870" cy="1971325"/>
          </a:xfrm>
          <a:prstGeom prst="rect">
            <a:avLst/>
          </a:prstGeom>
          <a:noFill/>
          <a:ln>
            <a:noFill/>
          </a:ln>
        </p:spPr>
      </p:pic>
      <p:pic>
        <p:nvPicPr>
          <p:cNvPr id="447" name="Google Shape;447;p30"/>
          <p:cNvPicPr preferRelativeResize="0"/>
          <p:nvPr/>
        </p:nvPicPr>
        <p:blipFill>
          <a:blip r:embed="rId6">
            <a:alphaModFix/>
          </a:blip>
          <a:stretch>
            <a:fillRect/>
          </a:stretch>
        </p:blipFill>
        <p:spPr>
          <a:xfrm>
            <a:off x="4229950" y="2778656"/>
            <a:ext cx="3585800" cy="2016657"/>
          </a:xfrm>
          <a:prstGeom prst="rect">
            <a:avLst/>
          </a:prstGeom>
          <a:noFill/>
          <a:ln>
            <a:noFill/>
          </a:ln>
        </p:spPr>
      </p:pic>
      <p:sp>
        <p:nvSpPr>
          <p:cNvPr id="448" name="Google Shape;448;p30"/>
          <p:cNvSpPr txBox="1"/>
          <p:nvPr/>
        </p:nvSpPr>
        <p:spPr>
          <a:xfrm>
            <a:off x="2882775" y="2822275"/>
            <a:ext cx="1065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On average dogs are older than other animals upon intake probably  due to their longer lifespan</a:t>
            </a:r>
            <a:endParaRPr i="1" sz="1200">
              <a:solidFill>
                <a:srgbClr val="666666"/>
              </a:solidFill>
              <a:latin typeface="Calibri"/>
              <a:ea typeface="Calibri"/>
              <a:cs typeface="Calibri"/>
              <a:sym typeface="Calibri"/>
            </a:endParaRPr>
          </a:p>
        </p:txBody>
      </p:sp>
      <p:sp>
        <p:nvSpPr>
          <p:cNvPr id="449" name="Google Shape;449;p30"/>
          <p:cNvSpPr txBox="1"/>
          <p:nvPr/>
        </p:nvSpPr>
        <p:spPr>
          <a:xfrm>
            <a:off x="7927000" y="1839363"/>
            <a:ext cx="1188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Unsurprisingly the the average age on intake condition is highest for animals </a:t>
            </a:r>
            <a:r>
              <a:rPr i="1" lang="en" sz="1200">
                <a:solidFill>
                  <a:srgbClr val="666666"/>
                </a:solidFill>
                <a:latin typeface="Calibri"/>
                <a:ea typeface="Calibri"/>
                <a:cs typeface="Calibri"/>
                <a:sym typeface="Calibri"/>
              </a:rPr>
              <a:t>classified</a:t>
            </a:r>
            <a:r>
              <a:rPr i="1" lang="en" sz="1200">
                <a:solidFill>
                  <a:srgbClr val="666666"/>
                </a:solidFill>
                <a:latin typeface="Calibri"/>
                <a:ea typeface="Calibri"/>
                <a:cs typeface="Calibri"/>
                <a:sym typeface="Calibri"/>
              </a:rPr>
              <a:t> as ‘aged’, other conditions are more or less even by comparison</a:t>
            </a:r>
            <a:endParaRPr i="1" sz="1200">
              <a:solidFill>
                <a:srgbClr val="666666"/>
              </a:solidFill>
              <a:latin typeface="Calibri"/>
              <a:ea typeface="Calibri"/>
              <a:cs typeface="Calibri"/>
              <a:sym typeface="Calibri"/>
            </a:endParaRPr>
          </a:p>
        </p:txBody>
      </p:sp>
      <p:pic>
        <p:nvPicPr>
          <p:cNvPr id="450" name="Google Shape;450;p30"/>
          <p:cNvPicPr preferRelativeResize="0"/>
          <p:nvPr/>
        </p:nvPicPr>
        <p:blipFill rotWithShape="1">
          <a:blip r:embed="rId7">
            <a:alphaModFix/>
          </a:blip>
          <a:srcRect b="0" l="0" r="27776" t="0"/>
          <a:stretch/>
        </p:blipFill>
        <p:spPr>
          <a:xfrm>
            <a:off x="211675" y="566600"/>
            <a:ext cx="3201253" cy="2212051"/>
          </a:xfrm>
          <a:prstGeom prst="rect">
            <a:avLst/>
          </a:prstGeom>
          <a:noFill/>
          <a:ln>
            <a:noFill/>
          </a:ln>
        </p:spPr>
      </p:pic>
      <p:pic>
        <p:nvPicPr>
          <p:cNvPr id="451" name="Google Shape;451;p30"/>
          <p:cNvPicPr preferRelativeResize="0"/>
          <p:nvPr/>
        </p:nvPicPr>
        <p:blipFill>
          <a:blip r:embed="rId8">
            <a:alphaModFix/>
          </a:blip>
          <a:stretch>
            <a:fillRect/>
          </a:stretch>
        </p:blipFill>
        <p:spPr>
          <a:xfrm>
            <a:off x="2970125" y="1234700"/>
            <a:ext cx="841300" cy="1048575"/>
          </a:xfrm>
          <a:prstGeom prst="rect">
            <a:avLst/>
          </a:prstGeom>
          <a:noFill/>
          <a:ln>
            <a:noFill/>
          </a:ln>
        </p:spPr>
      </p:pic>
      <p:pic>
        <p:nvPicPr>
          <p:cNvPr id="452" name="Google Shape;452;p30"/>
          <p:cNvPicPr preferRelativeResize="0"/>
          <p:nvPr/>
        </p:nvPicPr>
        <p:blipFill>
          <a:blip r:embed="rId9">
            <a:alphaModFix/>
          </a:blip>
          <a:stretch>
            <a:fillRect/>
          </a:stretch>
        </p:blipFill>
        <p:spPr>
          <a:xfrm>
            <a:off x="378175" y="2822276"/>
            <a:ext cx="2271613" cy="1791950"/>
          </a:xfrm>
          <a:prstGeom prst="rect">
            <a:avLst/>
          </a:prstGeom>
          <a:noFill/>
          <a:ln>
            <a:noFill/>
          </a:ln>
        </p:spPr>
      </p:pic>
      <p:sp>
        <p:nvSpPr>
          <p:cNvPr id="453" name="Google Shape;453;p30"/>
          <p:cNvSpPr txBox="1"/>
          <p:nvPr/>
        </p:nvSpPr>
        <p:spPr>
          <a:xfrm>
            <a:off x="1756575" y="823250"/>
            <a:ext cx="1126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Most animals adopted or transferred are under 2 years old, older animals are just as likely to be returned to owner as adopted</a:t>
            </a:r>
            <a:endParaRPr i="1"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1"/>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61" name="Google Shape;461;p31"/>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62" name="Google Shape;462;p31"/>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63" name="Google Shape;463;p31"/>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Intake Date/time Trends </a:t>
            </a:r>
            <a:endParaRPr sz="2600">
              <a:solidFill>
                <a:srgbClr val="FFFFFF"/>
              </a:solidFill>
              <a:latin typeface="Calibri"/>
              <a:ea typeface="Calibri"/>
              <a:cs typeface="Calibri"/>
              <a:sym typeface="Calibri"/>
            </a:endParaRPr>
          </a:p>
        </p:txBody>
      </p:sp>
      <p:pic>
        <p:nvPicPr>
          <p:cNvPr id="464" name="Google Shape;464;p31"/>
          <p:cNvPicPr preferRelativeResize="0"/>
          <p:nvPr/>
        </p:nvPicPr>
        <p:blipFill>
          <a:blip r:embed="rId5">
            <a:alphaModFix/>
          </a:blip>
          <a:stretch>
            <a:fillRect/>
          </a:stretch>
        </p:blipFill>
        <p:spPr>
          <a:xfrm>
            <a:off x="218725" y="819875"/>
            <a:ext cx="4131051" cy="2559725"/>
          </a:xfrm>
          <a:prstGeom prst="rect">
            <a:avLst/>
          </a:prstGeom>
          <a:noFill/>
          <a:ln>
            <a:noFill/>
          </a:ln>
        </p:spPr>
      </p:pic>
      <p:pic>
        <p:nvPicPr>
          <p:cNvPr id="465" name="Google Shape;465;p31"/>
          <p:cNvPicPr preferRelativeResize="0"/>
          <p:nvPr/>
        </p:nvPicPr>
        <p:blipFill>
          <a:blip r:embed="rId6">
            <a:alphaModFix/>
          </a:blip>
          <a:stretch>
            <a:fillRect/>
          </a:stretch>
        </p:blipFill>
        <p:spPr>
          <a:xfrm>
            <a:off x="4557500" y="819875"/>
            <a:ext cx="4199400" cy="2602075"/>
          </a:xfrm>
          <a:prstGeom prst="rect">
            <a:avLst/>
          </a:prstGeom>
          <a:noFill/>
          <a:ln>
            <a:noFill/>
          </a:ln>
        </p:spPr>
      </p:pic>
      <p:sp>
        <p:nvSpPr>
          <p:cNvPr id="466" name="Google Shape;466;p31"/>
          <p:cNvSpPr txBox="1"/>
          <p:nvPr/>
        </p:nvSpPr>
        <p:spPr>
          <a:xfrm>
            <a:off x="339150" y="3379600"/>
            <a:ext cx="370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Sunday is </a:t>
            </a:r>
            <a:r>
              <a:rPr i="1" lang="en" sz="1200">
                <a:solidFill>
                  <a:srgbClr val="666666"/>
                </a:solidFill>
                <a:latin typeface="Calibri"/>
                <a:ea typeface="Calibri"/>
                <a:cs typeface="Calibri"/>
                <a:sym typeface="Calibri"/>
              </a:rPr>
              <a:t>the least likely day that an animal will enter the shelter, followed by thursday and friday. Intakes are high at the start of the week from mondays, and also highest on saturdays</a:t>
            </a:r>
            <a:endParaRPr i="1" sz="1200">
              <a:solidFill>
                <a:srgbClr val="666666"/>
              </a:solidFill>
              <a:latin typeface="Calibri"/>
              <a:ea typeface="Calibri"/>
              <a:cs typeface="Calibri"/>
              <a:sym typeface="Calibri"/>
            </a:endParaRPr>
          </a:p>
        </p:txBody>
      </p:sp>
      <p:sp>
        <p:nvSpPr>
          <p:cNvPr id="467" name="Google Shape;467;p31"/>
          <p:cNvSpPr txBox="1"/>
          <p:nvPr/>
        </p:nvSpPr>
        <p:spPr>
          <a:xfrm>
            <a:off x="5028275" y="3421950"/>
            <a:ext cx="370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Early summer months in may and june see increased intakes counts for animals as well as approaching winter in october</a:t>
            </a:r>
            <a:endParaRPr i="1" sz="1200">
              <a:solidFill>
                <a:srgbClr val="666666"/>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75" name="Google Shape;75;p1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76" name="Google Shape;76;p1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77" name="Google Shape;77;p14"/>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Study Overview</a:t>
            </a:r>
            <a:endParaRPr sz="2600">
              <a:solidFill>
                <a:srgbClr val="FFFFFF"/>
              </a:solidFill>
              <a:latin typeface="Calibri"/>
              <a:ea typeface="Calibri"/>
              <a:cs typeface="Calibri"/>
              <a:sym typeface="Calibri"/>
            </a:endParaRPr>
          </a:p>
        </p:txBody>
      </p:sp>
      <p:sp>
        <p:nvSpPr>
          <p:cNvPr id="78" name="Google Shape;78;p14"/>
          <p:cNvSpPr txBox="1"/>
          <p:nvPr/>
        </p:nvSpPr>
        <p:spPr>
          <a:xfrm>
            <a:off x="5642075" y="1126175"/>
            <a:ext cx="3318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6666"/>
                </a:solidFill>
                <a:latin typeface="Calibri"/>
                <a:ea typeface="Calibri"/>
                <a:cs typeface="Calibri"/>
                <a:sym typeface="Calibri"/>
              </a:rPr>
              <a:t>Austin Animal Center (AAC) is one of the largest no-kill animal shelters in the U.S, caring for over 18,000 animals per year</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rPr i="1" lang="en">
                <a:solidFill>
                  <a:srgbClr val="666666"/>
                </a:solidFill>
                <a:latin typeface="Calibri"/>
                <a:ea typeface="Calibri"/>
                <a:cs typeface="Calibri"/>
                <a:sym typeface="Calibri"/>
              </a:rPr>
              <a:t>This study aims to explore which factors most influence adoption outcomes and whether there is a predictable pattern</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rPr i="1" lang="en">
                <a:solidFill>
                  <a:srgbClr val="666666"/>
                </a:solidFill>
                <a:latin typeface="Calibri"/>
                <a:ea typeface="Calibri"/>
                <a:cs typeface="Calibri"/>
                <a:sym typeface="Calibri"/>
              </a:rPr>
              <a:t>Through a supervised machine learning model, the goal is to attempt to predict adoption outcome for animals based on multiple criteria</a:t>
            </a:r>
            <a:endParaRPr i="1">
              <a:solidFill>
                <a:srgbClr val="666666"/>
              </a:solidFill>
              <a:latin typeface="Calibri"/>
              <a:ea typeface="Calibri"/>
              <a:cs typeface="Calibri"/>
              <a:sym typeface="Calibri"/>
            </a:endParaRPr>
          </a:p>
        </p:txBody>
      </p:sp>
      <p:pic>
        <p:nvPicPr>
          <p:cNvPr id="79" name="Google Shape;79;p14"/>
          <p:cNvPicPr preferRelativeResize="0"/>
          <p:nvPr/>
        </p:nvPicPr>
        <p:blipFill>
          <a:blip r:embed="rId5">
            <a:alphaModFix/>
          </a:blip>
          <a:stretch>
            <a:fillRect/>
          </a:stretch>
        </p:blipFill>
        <p:spPr>
          <a:xfrm>
            <a:off x="544675" y="1090402"/>
            <a:ext cx="4824600" cy="321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2"/>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75" name="Google Shape;475;p32"/>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76" name="Google Shape;476;p32"/>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77" name="Google Shape;477;p32"/>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Outcome Date/time Trends </a:t>
            </a:r>
            <a:endParaRPr sz="2600">
              <a:solidFill>
                <a:srgbClr val="FFFFFF"/>
              </a:solidFill>
              <a:latin typeface="Calibri"/>
              <a:ea typeface="Calibri"/>
              <a:cs typeface="Calibri"/>
              <a:sym typeface="Calibri"/>
            </a:endParaRPr>
          </a:p>
        </p:txBody>
      </p:sp>
      <p:pic>
        <p:nvPicPr>
          <p:cNvPr id="478" name="Google Shape;478;p32"/>
          <p:cNvPicPr preferRelativeResize="0"/>
          <p:nvPr/>
        </p:nvPicPr>
        <p:blipFill>
          <a:blip r:embed="rId5">
            <a:alphaModFix/>
          </a:blip>
          <a:stretch>
            <a:fillRect/>
          </a:stretch>
        </p:blipFill>
        <p:spPr>
          <a:xfrm>
            <a:off x="6142575" y="646275"/>
            <a:ext cx="2966150" cy="2129350"/>
          </a:xfrm>
          <a:prstGeom prst="rect">
            <a:avLst/>
          </a:prstGeom>
          <a:noFill/>
          <a:ln>
            <a:noFill/>
          </a:ln>
        </p:spPr>
      </p:pic>
      <p:pic>
        <p:nvPicPr>
          <p:cNvPr id="479" name="Google Shape;479;p32"/>
          <p:cNvPicPr preferRelativeResize="0"/>
          <p:nvPr/>
        </p:nvPicPr>
        <p:blipFill>
          <a:blip r:embed="rId6">
            <a:alphaModFix/>
          </a:blip>
          <a:stretch>
            <a:fillRect/>
          </a:stretch>
        </p:blipFill>
        <p:spPr>
          <a:xfrm>
            <a:off x="3148225" y="615938"/>
            <a:ext cx="2966135" cy="2129350"/>
          </a:xfrm>
          <a:prstGeom prst="rect">
            <a:avLst/>
          </a:prstGeom>
          <a:noFill/>
          <a:ln>
            <a:noFill/>
          </a:ln>
        </p:spPr>
      </p:pic>
      <p:pic>
        <p:nvPicPr>
          <p:cNvPr id="480" name="Google Shape;480;p32"/>
          <p:cNvPicPr preferRelativeResize="0"/>
          <p:nvPr/>
        </p:nvPicPr>
        <p:blipFill>
          <a:blip r:embed="rId7">
            <a:alphaModFix/>
          </a:blip>
          <a:stretch>
            <a:fillRect/>
          </a:stretch>
        </p:blipFill>
        <p:spPr>
          <a:xfrm>
            <a:off x="3148213" y="2745275"/>
            <a:ext cx="2966150" cy="2129338"/>
          </a:xfrm>
          <a:prstGeom prst="rect">
            <a:avLst/>
          </a:prstGeom>
          <a:noFill/>
          <a:ln>
            <a:noFill/>
          </a:ln>
        </p:spPr>
      </p:pic>
      <p:pic>
        <p:nvPicPr>
          <p:cNvPr id="481" name="Google Shape;481;p32"/>
          <p:cNvPicPr preferRelativeResize="0"/>
          <p:nvPr/>
        </p:nvPicPr>
        <p:blipFill>
          <a:blip r:embed="rId8">
            <a:alphaModFix/>
          </a:blip>
          <a:stretch>
            <a:fillRect/>
          </a:stretch>
        </p:blipFill>
        <p:spPr>
          <a:xfrm>
            <a:off x="218050" y="681550"/>
            <a:ext cx="2788326" cy="2268587"/>
          </a:xfrm>
          <a:prstGeom prst="rect">
            <a:avLst/>
          </a:prstGeom>
          <a:noFill/>
          <a:ln>
            <a:noFill/>
          </a:ln>
        </p:spPr>
      </p:pic>
      <p:pic>
        <p:nvPicPr>
          <p:cNvPr id="482" name="Google Shape;482;p32"/>
          <p:cNvPicPr preferRelativeResize="0"/>
          <p:nvPr/>
        </p:nvPicPr>
        <p:blipFill>
          <a:blip r:embed="rId9">
            <a:alphaModFix/>
          </a:blip>
          <a:stretch>
            <a:fillRect/>
          </a:stretch>
        </p:blipFill>
        <p:spPr>
          <a:xfrm>
            <a:off x="303625" y="2745287"/>
            <a:ext cx="2617172" cy="2129325"/>
          </a:xfrm>
          <a:prstGeom prst="rect">
            <a:avLst/>
          </a:prstGeom>
          <a:noFill/>
          <a:ln>
            <a:noFill/>
          </a:ln>
        </p:spPr>
      </p:pic>
      <p:sp>
        <p:nvSpPr>
          <p:cNvPr id="483" name="Google Shape;483;p32"/>
          <p:cNvSpPr txBox="1"/>
          <p:nvPr/>
        </p:nvSpPr>
        <p:spPr>
          <a:xfrm>
            <a:off x="6094625" y="2818400"/>
            <a:ext cx="30141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Saturday and sunday are most popular days to adopt</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Animal returns more likely at start of the week, decreasing throughout</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Adoptions most common in the summer, also end of the year (xmas?)</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Most animals returned in </a:t>
            </a:r>
            <a:r>
              <a:rPr i="1" lang="en" sz="1200">
                <a:solidFill>
                  <a:srgbClr val="666666"/>
                </a:solidFill>
                <a:latin typeface="Calibri"/>
                <a:ea typeface="Calibri"/>
                <a:cs typeface="Calibri"/>
                <a:sym typeface="Calibri"/>
              </a:rPr>
              <a:t>winter months</a:t>
            </a:r>
            <a:endParaRPr i="1" sz="1200">
              <a:solidFill>
                <a:srgbClr val="666666"/>
              </a:solidFill>
              <a:latin typeface="Calibri"/>
              <a:ea typeface="Calibri"/>
              <a:cs typeface="Calibri"/>
              <a:sym typeface="Calibri"/>
            </a:endParaRPr>
          </a:p>
          <a:p>
            <a:pPr indent="-304800" lvl="0" marL="457200" rtl="0" algn="l">
              <a:spcBef>
                <a:spcPts val="0"/>
              </a:spcBef>
              <a:spcAft>
                <a:spcPts val="0"/>
              </a:spcAft>
              <a:buClr>
                <a:srgbClr val="666666"/>
              </a:buClr>
              <a:buSzPts val="1200"/>
              <a:buFont typeface="Calibri"/>
              <a:buChar char="●"/>
            </a:pPr>
            <a:r>
              <a:rPr i="1" lang="en" sz="1200">
                <a:solidFill>
                  <a:srgbClr val="666666"/>
                </a:solidFill>
                <a:latin typeface="Calibri"/>
                <a:ea typeface="Calibri"/>
                <a:cs typeface="Calibri"/>
                <a:sym typeface="Calibri"/>
              </a:rPr>
              <a:t>Fewer overall ‘outcomes’ in first quarter of the year</a:t>
            </a:r>
            <a:endParaRPr i="1" sz="1200">
              <a:solidFill>
                <a:srgbClr val="666666"/>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3"/>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491" name="Google Shape;491;p33"/>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492" name="Google Shape;492;p33"/>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493" name="Google Shape;493;p33"/>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General Insights </a:t>
            </a:r>
            <a:endParaRPr sz="2600">
              <a:solidFill>
                <a:srgbClr val="FFFFFF"/>
              </a:solidFill>
              <a:latin typeface="Calibri"/>
              <a:ea typeface="Calibri"/>
              <a:cs typeface="Calibri"/>
              <a:sym typeface="Calibri"/>
            </a:endParaRPr>
          </a:p>
        </p:txBody>
      </p:sp>
      <p:pic>
        <p:nvPicPr>
          <p:cNvPr id="494" name="Google Shape;494;p33"/>
          <p:cNvPicPr preferRelativeResize="0"/>
          <p:nvPr/>
        </p:nvPicPr>
        <p:blipFill>
          <a:blip r:embed="rId5">
            <a:alphaModFix/>
          </a:blip>
          <a:stretch>
            <a:fillRect/>
          </a:stretch>
        </p:blipFill>
        <p:spPr>
          <a:xfrm>
            <a:off x="0" y="910900"/>
            <a:ext cx="3047041" cy="2227800"/>
          </a:xfrm>
          <a:prstGeom prst="rect">
            <a:avLst/>
          </a:prstGeom>
          <a:noFill/>
          <a:ln>
            <a:noFill/>
          </a:ln>
        </p:spPr>
      </p:pic>
      <p:pic>
        <p:nvPicPr>
          <p:cNvPr id="495" name="Google Shape;495;p33"/>
          <p:cNvPicPr preferRelativeResize="0"/>
          <p:nvPr/>
        </p:nvPicPr>
        <p:blipFill>
          <a:blip r:embed="rId6">
            <a:alphaModFix/>
          </a:blip>
          <a:stretch>
            <a:fillRect/>
          </a:stretch>
        </p:blipFill>
        <p:spPr>
          <a:xfrm>
            <a:off x="3047050" y="943987"/>
            <a:ext cx="3084650" cy="1957225"/>
          </a:xfrm>
          <a:prstGeom prst="rect">
            <a:avLst/>
          </a:prstGeom>
          <a:noFill/>
          <a:ln>
            <a:noFill/>
          </a:ln>
        </p:spPr>
      </p:pic>
      <p:pic>
        <p:nvPicPr>
          <p:cNvPr id="496" name="Google Shape;496;p33"/>
          <p:cNvPicPr preferRelativeResize="0"/>
          <p:nvPr/>
        </p:nvPicPr>
        <p:blipFill>
          <a:blip r:embed="rId7">
            <a:alphaModFix/>
          </a:blip>
          <a:stretch>
            <a:fillRect/>
          </a:stretch>
        </p:blipFill>
        <p:spPr>
          <a:xfrm>
            <a:off x="5954900" y="944000"/>
            <a:ext cx="3153825" cy="2161600"/>
          </a:xfrm>
          <a:prstGeom prst="rect">
            <a:avLst/>
          </a:prstGeom>
          <a:noFill/>
          <a:ln>
            <a:noFill/>
          </a:ln>
        </p:spPr>
      </p:pic>
      <p:sp>
        <p:nvSpPr>
          <p:cNvPr id="497" name="Google Shape;497;p33"/>
          <p:cNvSpPr txBox="1"/>
          <p:nvPr/>
        </p:nvSpPr>
        <p:spPr>
          <a:xfrm>
            <a:off x="191000" y="3210250"/>
            <a:ext cx="3012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Adoption is the most likely outcome for an animal overall by almost a factor of 2-1. However significant numbers are returned to owner or transferred. Other factors make up </a:t>
            </a:r>
            <a:r>
              <a:rPr i="1" lang="en" sz="1200">
                <a:solidFill>
                  <a:srgbClr val="666666"/>
                </a:solidFill>
                <a:latin typeface="Calibri"/>
                <a:ea typeface="Calibri"/>
                <a:cs typeface="Calibri"/>
                <a:sym typeface="Calibri"/>
              </a:rPr>
              <a:t>comparatively</a:t>
            </a:r>
            <a:r>
              <a:rPr i="1" lang="en" sz="1200">
                <a:solidFill>
                  <a:srgbClr val="666666"/>
                </a:solidFill>
                <a:latin typeface="Calibri"/>
                <a:ea typeface="Calibri"/>
                <a:cs typeface="Calibri"/>
                <a:sym typeface="Calibri"/>
              </a:rPr>
              <a:t> smaller proportion of outcomes - may decide to try to group when iterating ml model ?</a:t>
            </a:r>
            <a:endParaRPr i="1" sz="1200">
              <a:solidFill>
                <a:srgbClr val="666666"/>
              </a:solidFill>
              <a:latin typeface="Calibri"/>
              <a:ea typeface="Calibri"/>
              <a:cs typeface="Calibri"/>
              <a:sym typeface="Calibri"/>
            </a:endParaRPr>
          </a:p>
        </p:txBody>
      </p:sp>
      <p:sp>
        <p:nvSpPr>
          <p:cNvPr id="498" name="Google Shape;498;p33"/>
          <p:cNvSpPr txBox="1"/>
          <p:nvPr/>
        </p:nvSpPr>
        <p:spPr>
          <a:xfrm>
            <a:off x="3278525" y="3210250"/>
            <a:ext cx="28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Cats and miscellaneous other animals  will generally spend the most time in the shelter compared to dogs and birds</a:t>
            </a:r>
            <a:endParaRPr i="1" sz="1200">
              <a:solidFill>
                <a:srgbClr val="666666"/>
              </a:solidFill>
              <a:latin typeface="Calibri"/>
              <a:ea typeface="Calibri"/>
              <a:cs typeface="Calibri"/>
              <a:sym typeface="Calibri"/>
            </a:endParaRPr>
          </a:p>
        </p:txBody>
      </p:sp>
      <p:sp>
        <p:nvSpPr>
          <p:cNvPr id="499" name="Google Shape;499;p33"/>
          <p:cNvSpPr txBox="1"/>
          <p:nvPr/>
        </p:nvSpPr>
        <p:spPr>
          <a:xfrm>
            <a:off x="6241850" y="3263875"/>
            <a:ext cx="28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Dogs are the most likely animal to be taken in as a stray or surrendered, followed by cats</a:t>
            </a:r>
            <a:endParaRPr i="1" sz="1200">
              <a:solidFill>
                <a:srgbClr val="666666"/>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507" name="Google Shape;507;p3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508" name="Google Shape;508;p3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509" name="Google Shape;509;p34"/>
          <p:cNvSpPr txBox="1"/>
          <p:nvPr/>
        </p:nvSpPr>
        <p:spPr>
          <a:xfrm>
            <a:off x="152400" y="-6450"/>
            <a:ext cx="780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FFFF"/>
                </a:solidFill>
                <a:latin typeface="Calibri"/>
                <a:ea typeface="Calibri"/>
                <a:cs typeface="Calibri"/>
                <a:sym typeface="Calibri"/>
              </a:rPr>
              <a:t>Exploratory Analysis - Adoption Outcomes by Animal Type </a:t>
            </a:r>
            <a:endParaRPr sz="2500">
              <a:solidFill>
                <a:srgbClr val="FFFFFF"/>
              </a:solidFill>
              <a:latin typeface="Calibri"/>
              <a:ea typeface="Calibri"/>
              <a:cs typeface="Calibri"/>
              <a:sym typeface="Calibri"/>
            </a:endParaRPr>
          </a:p>
        </p:txBody>
      </p:sp>
      <p:pic>
        <p:nvPicPr>
          <p:cNvPr id="510" name="Google Shape;510;p34"/>
          <p:cNvPicPr preferRelativeResize="0"/>
          <p:nvPr/>
        </p:nvPicPr>
        <p:blipFill>
          <a:blip r:embed="rId5">
            <a:alphaModFix/>
          </a:blip>
          <a:stretch>
            <a:fillRect/>
          </a:stretch>
        </p:blipFill>
        <p:spPr>
          <a:xfrm>
            <a:off x="836800" y="652987"/>
            <a:ext cx="7636925" cy="4061250"/>
          </a:xfrm>
          <a:prstGeom prst="rect">
            <a:avLst/>
          </a:prstGeom>
          <a:noFill/>
          <a:ln>
            <a:noFill/>
          </a:ln>
        </p:spPr>
      </p:pic>
      <p:sp>
        <p:nvSpPr>
          <p:cNvPr id="511" name="Google Shape;511;p34"/>
          <p:cNvSpPr txBox="1"/>
          <p:nvPr/>
        </p:nvSpPr>
        <p:spPr>
          <a:xfrm>
            <a:off x="1728650" y="1000163"/>
            <a:ext cx="114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Dogs are the most common animal at the shelter and most likely to be adopted, with many returned to owner or transferred</a:t>
            </a:r>
            <a:endParaRPr i="1" sz="800"/>
          </a:p>
        </p:txBody>
      </p:sp>
      <p:sp>
        <p:nvSpPr>
          <p:cNvPr id="512" name="Google Shape;512;p34"/>
          <p:cNvSpPr txBox="1"/>
          <p:nvPr/>
        </p:nvSpPr>
        <p:spPr>
          <a:xfrm>
            <a:off x="3525000" y="962063"/>
            <a:ext cx="114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Cats are most likely to be transferred but almost as many are adopted, relatively few returned to owner</a:t>
            </a:r>
            <a:endParaRPr i="1" sz="800"/>
          </a:p>
        </p:txBody>
      </p:sp>
      <p:sp>
        <p:nvSpPr>
          <p:cNvPr id="513" name="Google Shape;513;p34"/>
          <p:cNvSpPr txBox="1"/>
          <p:nvPr/>
        </p:nvSpPr>
        <p:spPr>
          <a:xfrm>
            <a:off x="5377775" y="962063"/>
            <a:ext cx="114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Miscellaneous other animals are most likely to be euthanized compared to any other outcome</a:t>
            </a:r>
            <a:endParaRPr i="1" sz="800"/>
          </a:p>
        </p:txBody>
      </p:sp>
      <p:sp>
        <p:nvSpPr>
          <p:cNvPr id="514" name="Google Shape;514;p34"/>
          <p:cNvSpPr txBox="1"/>
          <p:nvPr/>
        </p:nvSpPr>
        <p:spPr>
          <a:xfrm>
            <a:off x="7230550" y="1050963"/>
            <a:ext cx="114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Birds are uncommon at the shelter and a mostly a mix transfer, adopted, and euthanized</a:t>
            </a:r>
            <a:endParaRPr i="1"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522" name="Google Shape;522;p3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523" name="Google Shape;523;p3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524" name="Google Shape;524;p3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Storyboard for Tableau Dashboard Outline</a:t>
            </a:r>
            <a:endParaRPr sz="2600">
              <a:solidFill>
                <a:srgbClr val="FFFFFF"/>
              </a:solidFill>
              <a:latin typeface="Calibri"/>
              <a:ea typeface="Calibri"/>
              <a:cs typeface="Calibri"/>
              <a:sym typeface="Calibri"/>
            </a:endParaRPr>
          </a:p>
        </p:txBody>
      </p:sp>
      <p:sp>
        <p:nvSpPr>
          <p:cNvPr id="525" name="Google Shape;525;p35"/>
          <p:cNvSpPr/>
          <p:nvPr/>
        </p:nvSpPr>
        <p:spPr>
          <a:xfrm>
            <a:off x="952500" y="654613"/>
            <a:ext cx="1141500" cy="22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Selection menu (dropdown or checkbox combo filters for each variable in dataset - controls all relevant  chart displays)</a:t>
            </a:r>
            <a:endParaRPr sz="1100"/>
          </a:p>
        </p:txBody>
      </p:sp>
      <p:sp>
        <p:nvSpPr>
          <p:cNvPr id="526" name="Google Shape;526;p35"/>
          <p:cNvSpPr/>
          <p:nvPr/>
        </p:nvSpPr>
        <p:spPr>
          <a:xfrm>
            <a:off x="76200" y="654613"/>
            <a:ext cx="832500" cy="110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Total animal count</a:t>
            </a:r>
            <a:endParaRPr sz="1100"/>
          </a:p>
        </p:txBody>
      </p:sp>
      <p:sp>
        <p:nvSpPr>
          <p:cNvPr id="527" name="Google Shape;527;p35"/>
          <p:cNvSpPr/>
          <p:nvPr/>
        </p:nvSpPr>
        <p:spPr>
          <a:xfrm>
            <a:off x="76200" y="1818663"/>
            <a:ext cx="832500" cy="110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Total currently selected animal count</a:t>
            </a:r>
            <a:endParaRPr sz="1100"/>
          </a:p>
        </p:txBody>
      </p:sp>
      <p:sp>
        <p:nvSpPr>
          <p:cNvPr id="528" name="Google Shape;528;p35"/>
          <p:cNvSpPr/>
          <p:nvPr/>
        </p:nvSpPr>
        <p:spPr>
          <a:xfrm>
            <a:off x="76200" y="4533238"/>
            <a:ext cx="11034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table</a:t>
            </a:r>
            <a:endParaRPr sz="1300"/>
          </a:p>
        </p:txBody>
      </p:sp>
      <p:sp>
        <p:nvSpPr>
          <p:cNvPr id="529" name="Google Shape;529;p35"/>
          <p:cNvSpPr/>
          <p:nvPr/>
        </p:nvSpPr>
        <p:spPr>
          <a:xfrm>
            <a:off x="1237438" y="4533238"/>
            <a:ext cx="56376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Tabs for each individual chart</a:t>
            </a:r>
            <a:endParaRPr/>
          </a:p>
        </p:txBody>
      </p:sp>
      <p:sp>
        <p:nvSpPr>
          <p:cNvPr id="530" name="Google Shape;530;p35"/>
          <p:cNvSpPr/>
          <p:nvPr/>
        </p:nvSpPr>
        <p:spPr>
          <a:xfrm>
            <a:off x="8043425" y="4536700"/>
            <a:ext cx="10653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Story</a:t>
            </a:r>
            <a:endParaRPr/>
          </a:p>
        </p:txBody>
      </p:sp>
      <p:sp>
        <p:nvSpPr>
          <p:cNvPr id="531" name="Google Shape;531;p35"/>
          <p:cNvSpPr/>
          <p:nvPr/>
        </p:nvSpPr>
        <p:spPr>
          <a:xfrm>
            <a:off x="6932863" y="4536700"/>
            <a:ext cx="1065300" cy="3105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532" name="Google Shape;532;p35"/>
          <p:cNvSpPr txBox="1"/>
          <p:nvPr/>
        </p:nvSpPr>
        <p:spPr>
          <a:xfrm>
            <a:off x="4137275" y="4524413"/>
            <a:ext cx="284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t>Selectable </a:t>
            </a:r>
            <a:r>
              <a:rPr b="1" i="1" lang="en" sz="900"/>
              <a:t>Tabs in Tableau to further explore</a:t>
            </a:r>
            <a:endParaRPr b="1" i="1" sz="900"/>
          </a:p>
        </p:txBody>
      </p:sp>
      <p:sp>
        <p:nvSpPr>
          <p:cNvPr id="533" name="Google Shape;533;p35"/>
          <p:cNvSpPr/>
          <p:nvPr/>
        </p:nvSpPr>
        <p:spPr>
          <a:xfrm>
            <a:off x="76200" y="2991675"/>
            <a:ext cx="2017800" cy="14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table mini-inset (results filter based on selection menu above, searchable/scrollable)</a:t>
            </a:r>
            <a:endParaRPr/>
          </a:p>
        </p:txBody>
      </p:sp>
      <p:sp>
        <p:nvSpPr>
          <p:cNvPr id="534" name="Google Shape;534;p35"/>
          <p:cNvSpPr/>
          <p:nvPr/>
        </p:nvSpPr>
        <p:spPr>
          <a:xfrm>
            <a:off x="3963000" y="1918625"/>
            <a:ext cx="1615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Heat map of outcome type count vs months of the year</a:t>
            </a:r>
            <a:endParaRPr sz="1200"/>
          </a:p>
        </p:txBody>
      </p:sp>
      <p:sp>
        <p:nvSpPr>
          <p:cNvPr id="535" name="Google Shape;535;p35"/>
          <p:cNvSpPr/>
          <p:nvPr/>
        </p:nvSpPr>
        <p:spPr>
          <a:xfrm>
            <a:off x="3944150" y="661900"/>
            <a:ext cx="1615500" cy="11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Heat map of outcome type count vs days of the week</a:t>
            </a:r>
            <a:endParaRPr sz="1200"/>
          </a:p>
        </p:txBody>
      </p:sp>
      <p:sp>
        <p:nvSpPr>
          <p:cNvPr id="536" name="Google Shape;536;p35"/>
          <p:cNvSpPr/>
          <p:nvPr/>
        </p:nvSpPr>
        <p:spPr>
          <a:xfrm>
            <a:off x="5655275" y="1992250"/>
            <a:ext cx="3398400" cy="24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correlation matrixes/heat maps or linear plots for adoption outcome type count vs each variable (animal type, breed, color, age on intake, age on outcome, sex on intake, sex on outcome)</a:t>
            </a:r>
            <a:endParaRPr/>
          </a:p>
        </p:txBody>
      </p:sp>
      <p:sp>
        <p:nvSpPr>
          <p:cNvPr id="537" name="Google Shape;537;p35"/>
          <p:cNvSpPr txBox="1"/>
          <p:nvPr/>
        </p:nvSpPr>
        <p:spPr>
          <a:xfrm>
            <a:off x="4218913" y="564650"/>
            <a:ext cx="14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Temporal impacts on intake and outcome</a:t>
            </a:r>
            <a:endParaRPr b="1" i="1" sz="900">
              <a:solidFill>
                <a:schemeClr val="dk1"/>
              </a:solidFill>
            </a:endParaRPr>
          </a:p>
        </p:txBody>
      </p:sp>
      <p:cxnSp>
        <p:nvCxnSpPr>
          <p:cNvPr id="538" name="Google Shape;538;p35"/>
          <p:cNvCxnSpPr/>
          <p:nvPr/>
        </p:nvCxnSpPr>
        <p:spPr>
          <a:xfrm>
            <a:off x="5655275" y="3221500"/>
            <a:ext cx="3398400" cy="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35"/>
          <p:cNvCxnSpPr/>
          <p:nvPr/>
        </p:nvCxnSpPr>
        <p:spPr>
          <a:xfrm>
            <a:off x="6741000" y="2011450"/>
            <a:ext cx="0" cy="24201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35"/>
          <p:cNvCxnSpPr/>
          <p:nvPr/>
        </p:nvCxnSpPr>
        <p:spPr>
          <a:xfrm>
            <a:off x="7923475" y="2011450"/>
            <a:ext cx="0" cy="2420100"/>
          </a:xfrm>
          <a:prstGeom prst="straightConnector1">
            <a:avLst/>
          </a:prstGeom>
          <a:noFill/>
          <a:ln cap="flat" cmpd="sng" w="9525">
            <a:solidFill>
              <a:schemeClr val="dk2"/>
            </a:solidFill>
            <a:prstDash val="solid"/>
            <a:round/>
            <a:headEnd len="med" w="med" type="none"/>
            <a:tailEnd len="med" w="med" type="none"/>
          </a:ln>
        </p:spPr>
      </p:cxnSp>
      <p:sp>
        <p:nvSpPr>
          <p:cNvPr id="541" name="Google Shape;541;p35"/>
          <p:cNvSpPr/>
          <p:nvPr/>
        </p:nvSpPr>
        <p:spPr>
          <a:xfrm>
            <a:off x="3944150" y="3221525"/>
            <a:ext cx="1615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Time in shelter vs. count per outcome type (multi-line graph)</a:t>
            </a:r>
            <a:endParaRPr sz="1200"/>
          </a:p>
        </p:txBody>
      </p:sp>
      <p:sp>
        <p:nvSpPr>
          <p:cNvPr id="542" name="Google Shape;542;p35"/>
          <p:cNvSpPr/>
          <p:nvPr/>
        </p:nvSpPr>
        <p:spPr>
          <a:xfrm>
            <a:off x="2144875" y="661900"/>
            <a:ext cx="1748400" cy="11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Pie chart showing counts by outcome type</a:t>
            </a:r>
            <a:endParaRPr/>
          </a:p>
        </p:txBody>
      </p:sp>
      <p:sp>
        <p:nvSpPr>
          <p:cNvPr id="543" name="Google Shape;543;p35"/>
          <p:cNvSpPr/>
          <p:nvPr/>
        </p:nvSpPr>
        <p:spPr>
          <a:xfrm>
            <a:off x="2137800" y="1913000"/>
            <a:ext cx="17484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 type intake count part-to-whole chart</a:t>
            </a:r>
            <a:endParaRPr/>
          </a:p>
        </p:txBody>
      </p:sp>
      <p:sp>
        <p:nvSpPr>
          <p:cNvPr id="544" name="Google Shape;544;p35"/>
          <p:cNvSpPr/>
          <p:nvPr/>
        </p:nvSpPr>
        <p:spPr>
          <a:xfrm>
            <a:off x="5650075" y="665750"/>
            <a:ext cx="1666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Age upon intake vs. count per outcome type (multi-line graph)</a:t>
            </a:r>
            <a:endParaRPr sz="1300"/>
          </a:p>
        </p:txBody>
      </p:sp>
      <p:sp>
        <p:nvSpPr>
          <p:cNvPr id="545" name="Google Shape;545;p35"/>
          <p:cNvSpPr/>
          <p:nvPr/>
        </p:nvSpPr>
        <p:spPr>
          <a:xfrm>
            <a:off x="7371625" y="665750"/>
            <a:ext cx="16821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Age upon outcome vs. count per outcome type (multi-line graph)</a:t>
            </a:r>
            <a:endParaRPr sz="1300"/>
          </a:p>
        </p:txBody>
      </p:sp>
      <p:sp>
        <p:nvSpPr>
          <p:cNvPr id="546" name="Google Shape;546;p35"/>
          <p:cNvSpPr/>
          <p:nvPr/>
        </p:nvSpPr>
        <p:spPr>
          <a:xfrm>
            <a:off x="2144875" y="3223125"/>
            <a:ext cx="17484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 type vs. time in shelter bar chart</a:t>
            </a:r>
            <a:endParaRPr/>
          </a:p>
        </p:txBody>
      </p:sp>
      <p:sp>
        <p:nvSpPr>
          <p:cNvPr id="547" name="Google Shape;547;p35"/>
          <p:cNvSpPr txBox="1"/>
          <p:nvPr/>
        </p:nvSpPr>
        <p:spPr>
          <a:xfrm>
            <a:off x="5907325" y="1893075"/>
            <a:ext cx="314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Adoption outcome is target variable and most important to see relationships with all other variables, multiple smaller charts here need to be heat maps as vs. categorical variables remaining</a:t>
            </a:r>
            <a:endParaRPr b="1" i="1" sz="900">
              <a:solidFill>
                <a:schemeClr val="dk1"/>
              </a:solidFill>
            </a:endParaRPr>
          </a:p>
        </p:txBody>
      </p:sp>
      <p:sp>
        <p:nvSpPr>
          <p:cNvPr id="548" name="Google Shape;548;p35"/>
          <p:cNvSpPr/>
          <p:nvPr/>
        </p:nvSpPr>
        <p:spPr>
          <a:xfrm>
            <a:off x="3819738" y="4533250"/>
            <a:ext cx="352800" cy="352800"/>
          </a:xfrm>
          <a:prstGeom prst="ellipse">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6</a:t>
            </a:r>
            <a:endParaRPr b="1" sz="1000">
              <a:latin typeface="Calibri"/>
              <a:ea typeface="Calibri"/>
              <a:cs typeface="Calibri"/>
              <a:sym typeface="Calibri"/>
            </a:endParaRPr>
          </a:p>
        </p:txBody>
      </p:sp>
      <p:sp>
        <p:nvSpPr>
          <p:cNvPr id="549" name="Google Shape;549;p35"/>
          <p:cNvSpPr/>
          <p:nvPr/>
        </p:nvSpPr>
        <p:spPr>
          <a:xfrm>
            <a:off x="76200" y="665750"/>
            <a:ext cx="2017800" cy="3807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p:txBody>
      </p:sp>
      <p:sp>
        <p:nvSpPr>
          <p:cNvPr id="551" name="Google Shape;551;p35"/>
          <p:cNvSpPr txBox="1"/>
          <p:nvPr/>
        </p:nvSpPr>
        <p:spPr>
          <a:xfrm>
            <a:off x="303275" y="564650"/>
            <a:ext cx="1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D</a:t>
            </a:r>
            <a:r>
              <a:rPr b="1" i="1" lang="en" sz="900">
                <a:solidFill>
                  <a:schemeClr val="dk1"/>
                </a:solidFill>
              </a:rPr>
              <a:t>ata count and selection tool makes sense to start</a:t>
            </a:r>
            <a:endParaRPr b="1" i="1" sz="900">
              <a:solidFill>
                <a:schemeClr val="dk1"/>
              </a:solidFill>
            </a:endParaRPr>
          </a:p>
        </p:txBody>
      </p:sp>
      <p:sp>
        <p:nvSpPr>
          <p:cNvPr id="552" name="Google Shape;552;p35"/>
          <p:cNvSpPr/>
          <p:nvPr/>
        </p:nvSpPr>
        <p:spPr>
          <a:xfrm>
            <a:off x="2161900" y="665750"/>
            <a:ext cx="1748400" cy="3789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txBox="1"/>
          <p:nvPr/>
        </p:nvSpPr>
        <p:spPr>
          <a:xfrm>
            <a:off x="2388863" y="578550"/>
            <a:ext cx="1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High level overview charts of data</a:t>
            </a:r>
            <a:endParaRPr b="1" i="1" sz="900">
              <a:solidFill>
                <a:schemeClr val="dk1"/>
              </a:solidFill>
            </a:endParaRPr>
          </a:p>
        </p:txBody>
      </p:sp>
      <p:sp>
        <p:nvSpPr>
          <p:cNvPr id="554" name="Google Shape;554;p35"/>
          <p:cNvSpPr/>
          <p:nvPr/>
        </p:nvSpPr>
        <p:spPr>
          <a:xfrm>
            <a:off x="2094000" y="585600"/>
            <a:ext cx="352800" cy="352800"/>
          </a:xfrm>
          <a:prstGeom prst="ellipse">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p:txBody>
      </p:sp>
      <p:sp>
        <p:nvSpPr>
          <p:cNvPr id="555" name="Google Shape;555;p35"/>
          <p:cNvSpPr/>
          <p:nvPr/>
        </p:nvSpPr>
        <p:spPr>
          <a:xfrm>
            <a:off x="3944151" y="655625"/>
            <a:ext cx="1615500" cy="38076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3944150" y="539250"/>
            <a:ext cx="352800" cy="35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p:txBody>
      </p:sp>
      <p:sp>
        <p:nvSpPr>
          <p:cNvPr id="557" name="Google Shape;557;p35"/>
          <p:cNvSpPr/>
          <p:nvPr/>
        </p:nvSpPr>
        <p:spPr>
          <a:xfrm>
            <a:off x="5657900" y="657350"/>
            <a:ext cx="3398400" cy="12393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5657888" y="539250"/>
            <a:ext cx="352800" cy="352800"/>
          </a:xfrm>
          <a:prstGeom prst="ellipse">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p:txBody>
      </p:sp>
      <p:sp>
        <p:nvSpPr>
          <p:cNvPr id="559" name="Google Shape;559;p35"/>
          <p:cNvSpPr txBox="1"/>
          <p:nvPr/>
        </p:nvSpPr>
        <p:spPr>
          <a:xfrm>
            <a:off x="5991850" y="531150"/>
            <a:ext cx="14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Age specific controls on intake and outcome</a:t>
            </a:r>
            <a:endParaRPr b="1" i="1" sz="900">
              <a:solidFill>
                <a:schemeClr val="dk1"/>
              </a:solidFill>
            </a:endParaRPr>
          </a:p>
        </p:txBody>
      </p:sp>
      <p:sp>
        <p:nvSpPr>
          <p:cNvPr id="560" name="Google Shape;560;p35"/>
          <p:cNvSpPr/>
          <p:nvPr/>
        </p:nvSpPr>
        <p:spPr>
          <a:xfrm>
            <a:off x="5655250" y="1985200"/>
            <a:ext cx="3398400" cy="245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5578488" y="1947525"/>
            <a:ext cx="352800" cy="352800"/>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5</a:t>
            </a:r>
            <a:endParaRPr b="1" sz="1000">
              <a:latin typeface="Calibri"/>
              <a:ea typeface="Calibri"/>
              <a:cs typeface="Calibri"/>
              <a:sym typeface="Calibri"/>
            </a:endParaRPr>
          </a:p>
        </p:txBody>
      </p:sp>
      <p:sp>
        <p:nvSpPr>
          <p:cNvPr id="562" name="Google Shape;562;p35"/>
          <p:cNvSpPr/>
          <p:nvPr/>
        </p:nvSpPr>
        <p:spPr>
          <a:xfrm>
            <a:off x="76200" y="4533175"/>
            <a:ext cx="9067800" cy="323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87" name="Google Shape;87;p1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88" name="Google Shape;88;p1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89" name="Google Shape;89;p1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Why Analyze Animal Adoptions Data? </a:t>
            </a:r>
            <a:endParaRPr sz="2600">
              <a:solidFill>
                <a:srgbClr val="FFFFFF"/>
              </a:solidFill>
              <a:latin typeface="Calibri"/>
              <a:ea typeface="Calibri"/>
              <a:cs typeface="Calibri"/>
              <a:sym typeface="Calibri"/>
            </a:endParaRPr>
          </a:p>
        </p:txBody>
      </p:sp>
      <p:sp>
        <p:nvSpPr>
          <p:cNvPr id="90" name="Google Shape;90;p15"/>
          <p:cNvSpPr txBox="1"/>
          <p:nvPr/>
        </p:nvSpPr>
        <p:spPr>
          <a:xfrm>
            <a:off x="152400" y="759563"/>
            <a:ext cx="3880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Potential</a:t>
            </a:r>
            <a:r>
              <a:rPr i="1" lang="en">
                <a:solidFill>
                  <a:srgbClr val="666666"/>
                </a:solidFill>
                <a:latin typeface="Calibri"/>
                <a:ea typeface="Calibri"/>
                <a:cs typeface="Calibri"/>
                <a:sym typeface="Calibri"/>
              </a:rPr>
              <a:t> to uncover useful insights to improve animal welfare in the area (and other regions)</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Identify which types of animals may require additional support at shelters</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Help prevent negative outcomes for identified high-risk animals</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Assist with shelter resource, housing capacity, and budget planning</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Shelters currently struggling to operate due to Covid-19 social distancing measures</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Help inspire volunteer involvement in local animal welfare community </a:t>
            </a:r>
            <a:endParaRPr>
              <a:solidFill>
                <a:srgbClr val="666666"/>
              </a:solidFill>
              <a:latin typeface="Calibri"/>
              <a:ea typeface="Calibri"/>
              <a:cs typeface="Calibri"/>
              <a:sym typeface="Calibri"/>
            </a:endParaRPr>
          </a:p>
        </p:txBody>
      </p:sp>
      <p:pic>
        <p:nvPicPr>
          <p:cNvPr id="91" name="Google Shape;91;p15"/>
          <p:cNvPicPr preferRelativeResize="0"/>
          <p:nvPr/>
        </p:nvPicPr>
        <p:blipFill rotWithShape="1">
          <a:blip r:embed="rId5">
            <a:alphaModFix/>
          </a:blip>
          <a:srcRect b="0" l="0" r="12724" t="0"/>
          <a:stretch/>
        </p:blipFill>
        <p:spPr>
          <a:xfrm>
            <a:off x="4307875" y="1157675"/>
            <a:ext cx="4654050" cy="3051875"/>
          </a:xfrm>
          <a:prstGeom prst="rect">
            <a:avLst/>
          </a:prstGeom>
          <a:noFill/>
          <a:ln>
            <a:noFill/>
          </a:ln>
        </p:spPr>
      </p:pic>
      <p:sp>
        <p:nvSpPr>
          <p:cNvPr id="92" name="Google Shape;92;p15"/>
          <p:cNvSpPr/>
          <p:nvPr/>
        </p:nvSpPr>
        <p:spPr>
          <a:xfrm>
            <a:off x="7882425" y="1851950"/>
            <a:ext cx="1114800" cy="21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00" name="Google Shape;100;p16"/>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01" name="Google Shape;101;p16"/>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02" name="Google Shape;102;p16"/>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What Questions do we Hope to Answer?</a:t>
            </a:r>
            <a:endParaRPr sz="2600">
              <a:solidFill>
                <a:srgbClr val="FFFFFF"/>
              </a:solidFill>
              <a:latin typeface="Calibri"/>
              <a:ea typeface="Calibri"/>
              <a:cs typeface="Calibri"/>
              <a:sym typeface="Calibri"/>
            </a:endParaRPr>
          </a:p>
        </p:txBody>
      </p:sp>
      <p:sp>
        <p:nvSpPr>
          <p:cNvPr id="103" name="Google Shape;103;p16"/>
          <p:cNvSpPr/>
          <p:nvPr/>
        </p:nvSpPr>
        <p:spPr>
          <a:xfrm>
            <a:off x="7882425" y="1851950"/>
            <a:ext cx="1114800" cy="21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5657925" y="588450"/>
            <a:ext cx="33801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Can a machine learning model be trained to effectively predict whether an animal will be adopted?</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If not, what alternate model types might be more suitable to test?</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What are the main factors controlling adoption intake and outcome for different animals?</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Impacts of month of the year/day of the week on adoption outcome?</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Impacts of animal specific traits on adoption?</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What further analyses could be performed as future work?</a:t>
            </a:r>
            <a:endParaRPr sz="1200">
              <a:solidFill>
                <a:srgbClr val="666666"/>
              </a:solidFill>
              <a:latin typeface="Calibri"/>
              <a:ea typeface="Calibri"/>
              <a:cs typeface="Calibri"/>
              <a:sym typeface="Calibri"/>
            </a:endParaRPr>
          </a:p>
        </p:txBody>
      </p:sp>
      <p:pic>
        <p:nvPicPr>
          <p:cNvPr id="105" name="Google Shape;105;p16"/>
          <p:cNvPicPr preferRelativeResize="0"/>
          <p:nvPr/>
        </p:nvPicPr>
        <p:blipFill>
          <a:blip r:embed="rId5">
            <a:alphaModFix/>
          </a:blip>
          <a:stretch>
            <a:fillRect/>
          </a:stretch>
        </p:blipFill>
        <p:spPr>
          <a:xfrm>
            <a:off x="208275" y="675500"/>
            <a:ext cx="4726951" cy="2247276"/>
          </a:xfrm>
          <a:prstGeom prst="rect">
            <a:avLst/>
          </a:prstGeom>
          <a:noFill/>
          <a:ln>
            <a:noFill/>
          </a:ln>
        </p:spPr>
      </p:pic>
      <p:sp>
        <p:nvSpPr>
          <p:cNvPr id="106" name="Google Shape;106;p16"/>
          <p:cNvSpPr txBox="1"/>
          <p:nvPr/>
        </p:nvSpPr>
        <p:spPr>
          <a:xfrm>
            <a:off x="157800" y="610850"/>
            <a:ext cx="363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t>Decision Tree Model Concept </a:t>
            </a:r>
            <a:endParaRPr b="1" i="1" sz="1000"/>
          </a:p>
          <a:p>
            <a:pPr indent="0" lvl="0" marL="0" rtl="0" algn="l">
              <a:spcBef>
                <a:spcPts val="0"/>
              </a:spcBef>
              <a:spcAft>
                <a:spcPts val="0"/>
              </a:spcAft>
              <a:buNone/>
            </a:pPr>
            <a:r>
              <a:rPr i="1" lang="en" sz="1000"/>
              <a:t>- </a:t>
            </a:r>
            <a:r>
              <a:rPr i="1" lang="en" sz="1000"/>
              <a:t>perfect for classification problems</a:t>
            </a:r>
            <a:endParaRPr i="1" sz="1000"/>
          </a:p>
        </p:txBody>
      </p:sp>
      <p:pic>
        <p:nvPicPr>
          <p:cNvPr id="107" name="Google Shape;107;p16"/>
          <p:cNvPicPr preferRelativeResize="0"/>
          <p:nvPr/>
        </p:nvPicPr>
        <p:blipFill>
          <a:blip r:embed="rId6">
            <a:alphaModFix/>
          </a:blip>
          <a:stretch>
            <a:fillRect/>
          </a:stretch>
        </p:blipFill>
        <p:spPr>
          <a:xfrm>
            <a:off x="90507" y="3137301"/>
            <a:ext cx="1279002" cy="852449"/>
          </a:xfrm>
          <a:prstGeom prst="rect">
            <a:avLst/>
          </a:prstGeom>
          <a:noFill/>
          <a:ln>
            <a:noFill/>
          </a:ln>
        </p:spPr>
      </p:pic>
      <p:pic>
        <p:nvPicPr>
          <p:cNvPr id="108" name="Google Shape;108;p16"/>
          <p:cNvPicPr preferRelativeResize="0"/>
          <p:nvPr/>
        </p:nvPicPr>
        <p:blipFill>
          <a:blip r:embed="rId7">
            <a:alphaModFix/>
          </a:blip>
          <a:stretch>
            <a:fillRect/>
          </a:stretch>
        </p:blipFill>
        <p:spPr>
          <a:xfrm>
            <a:off x="1369499" y="3989750"/>
            <a:ext cx="1211699" cy="807599"/>
          </a:xfrm>
          <a:prstGeom prst="rect">
            <a:avLst/>
          </a:prstGeom>
          <a:noFill/>
          <a:ln>
            <a:noFill/>
          </a:ln>
        </p:spPr>
      </p:pic>
      <p:sp>
        <p:nvSpPr>
          <p:cNvPr id="109" name="Google Shape;109;p16"/>
          <p:cNvSpPr txBox="1"/>
          <p:nvPr/>
        </p:nvSpPr>
        <p:spPr>
          <a:xfrm>
            <a:off x="1369500" y="3137300"/>
            <a:ext cx="131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Animal more </a:t>
            </a:r>
            <a:r>
              <a:rPr i="1" lang="en" sz="800">
                <a:latin typeface="Calibri"/>
                <a:ea typeface="Calibri"/>
                <a:cs typeface="Calibri"/>
                <a:sym typeface="Calibri"/>
              </a:rPr>
              <a:t>likely to be adopted (Outcome 1)</a:t>
            </a:r>
            <a:endParaRPr i="1" sz="800">
              <a:latin typeface="Calibri"/>
              <a:ea typeface="Calibri"/>
              <a:cs typeface="Calibri"/>
              <a:sym typeface="Calibri"/>
            </a:endParaRPr>
          </a:p>
        </p:txBody>
      </p:sp>
      <p:sp>
        <p:nvSpPr>
          <p:cNvPr id="110" name="Google Shape;110;p16"/>
          <p:cNvSpPr txBox="1"/>
          <p:nvPr/>
        </p:nvSpPr>
        <p:spPr>
          <a:xfrm>
            <a:off x="111550" y="4366250"/>
            <a:ext cx="1236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a:latin typeface="Calibri"/>
                <a:ea typeface="Calibri"/>
                <a:cs typeface="Calibri"/>
                <a:sym typeface="Calibri"/>
              </a:rPr>
              <a:t>Animal less likely to be adopted (Outcome 0)</a:t>
            </a:r>
            <a:endParaRPr i="1" sz="800">
              <a:latin typeface="Calibri"/>
              <a:ea typeface="Calibri"/>
              <a:cs typeface="Calibri"/>
              <a:sym typeface="Calibri"/>
            </a:endParaRPr>
          </a:p>
        </p:txBody>
      </p:sp>
      <p:sp>
        <p:nvSpPr>
          <p:cNvPr id="111" name="Google Shape;111;p16"/>
          <p:cNvSpPr txBox="1"/>
          <p:nvPr/>
        </p:nvSpPr>
        <p:spPr>
          <a:xfrm>
            <a:off x="740250" y="3936225"/>
            <a:ext cx="82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u="sng">
                <a:latin typeface="Calibri"/>
                <a:ea typeface="Calibri"/>
                <a:cs typeface="Calibri"/>
                <a:sym typeface="Calibri"/>
              </a:rPr>
              <a:t>p</a:t>
            </a:r>
            <a:r>
              <a:rPr b="1" i="1" lang="en" sz="800" u="sng">
                <a:latin typeface="Calibri"/>
                <a:ea typeface="Calibri"/>
                <a:cs typeface="Calibri"/>
                <a:sym typeface="Calibri"/>
              </a:rPr>
              <a:t>redict vs.</a:t>
            </a:r>
            <a:endParaRPr b="1" i="1" sz="800" u="sng">
              <a:latin typeface="Calibri"/>
              <a:ea typeface="Calibri"/>
              <a:cs typeface="Calibri"/>
              <a:sym typeface="Calibri"/>
            </a:endParaRPr>
          </a:p>
        </p:txBody>
      </p:sp>
      <p:pic>
        <p:nvPicPr>
          <p:cNvPr id="112" name="Google Shape;112;p16"/>
          <p:cNvPicPr preferRelativeResize="0"/>
          <p:nvPr/>
        </p:nvPicPr>
        <p:blipFill>
          <a:blip r:embed="rId8">
            <a:alphaModFix/>
          </a:blip>
          <a:stretch>
            <a:fillRect/>
          </a:stretch>
        </p:blipFill>
        <p:spPr>
          <a:xfrm>
            <a:off x="4085249" y="3354975"/>
            <a:ext cx="940607" cy="705450"/>
          </a:xfrm>
          <a:prstGeom prst="rect">
            <a:avLst/>
          </a:prstGeom>
          <a:noFill/>
          <a:ln>
            <a:noFill/>
          </a:ln>
        </p:spPr>
      </p:pic>
      <p:pic>
        <p:nvPicPr>
          <p:cNvPr id="113" name="Google Shape;113;p16"/>
          <p:cNvPicPr preferRelativeResize="0"/>
          <p:nvPr/>
        </p:nvPicPr>
        <p:blipFill>
          <a:blip r:embed="rId9">
            <a:alphaModFix/>
          </a:blip>
          <a:stretch>
            <a:fillRect/>
          </a:stretch>
        </p:blipFill>
        <p:spPr>
          <a:xfrm>
            <a:off x="2807800" y="3185699"/>
            <a:ext cx="1278999" cy="913775"/>
          </a:xfrm>
          <a:prstGeom prst="rect">
            <a:avLst/>
          </a:prstGeom>
          <a:noFill/>
          <a:ln>
            <a:noFill/>
          </a:ln>
        </p:spPr>
      </p:pic>
      <p:sp>
        <p:nvSpPr>
          <p:cNvPr id="114" name="Google Shape;114;p16"/>
          <p:cNvSpPr txBox="1"/>
          <p:nvPr/>
        </p:nvSpPr>
        <p:spPr>
          <a:xfrm>
            <a:off x="4187170" y="3085050"/>
            <a:ext cx="64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Temporal</a:t>
            </a:r>
            <a:endParaRPr i="1" sz="800">
              <a:latin typeface="Calibri"/>
              <a:ea typeface="Calibri"/>
              <a:cs typeface="Calibri"/>
              <a:sym typeface="Calibri"/>
            </a:endParaRPr>
          </a:p>
        </p:txBody>
      </p:sp>
      <p:pic>
        <p:nvPicPr>
          <p:cNvPr id="115" name="Google Shape;115;p16"/>
          <p:cNvPicPr preferRelativeResize="0"/>
          <p:nvPr/>
        </p:nvPicPr>
        <p:blipFill>
          <a:blip r:embed="rId10">
            <a:alphaModFix/>
          </a:blip>
          <a:stretch>
            <a:fillRect/>
          </a:stretch>
        </p:blipFill>
        <p:spPr>
          <a:xfrm>
            <a:off x="2835400" y="4116500"/>
            <a:ext cx="554102" cy="554102"/>
          </a:xfrm>
          <a:prstGeom prst="rect">
            <a:avLst/>
          </a:prstGeom>
          <a:noFill/>
          <a:ln>
            <a:noFill/>
          </a:ln>
        </p:spPr>
      </p:pic>
      <p:cxnSp>
        <p:nvCxnSpPr>
          <p:cNvPr id="116" name="Google Shape;116;p16"/>
          <p:cNvCxnSpPr/>
          <p:nvPr/>
        </p:nvCxnSpPr>
        <p:spPr>
          <a:xfrm>
            <a:off x="2707425" y="3149200"/>
            <a:ext cx="0" cy="16284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16"/>
          <p:cNvSpPr txBox="1"/>
          <p:nvPr/>
        </p:nvSpPr>
        <p:spPr>
          <a:xfrm>
            <a:off x="2707425" y="4610525"/>
            <a:ext cx="98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Time in shelter</a:t>
            </a:r>
            <a:endParaRPr i="1" sz="800">
              <a:latin typeface="Calibri"/>
              <a:ea typeface="Calibri"/>
              <a:cs typeface="Calibri"/>
              <a:sym typeface="Calibri"/>
            </a:endParaRPr>
          </a:p>
        </p:txBody>
      </p:sp>
      <p:pic>
        <p:nvPicPr>
          <p:cNvPr id="118" name="Google Shape;118;p16"/>
          <p:cNvPicPr preferRelativeResize="0"/>
          <p:nvPr/>
        </p:nvPicPr>
        <p:blipFill>
          <a:blip r:embed="rId11">
            <a:alphaModFix/>
          </a:blip>
          <a:stretch>
            <a:fillRect/>
          </a:stretch>
        </p:blipFill>
        <p:spPr>
          <a:xfrm>
            <a:off x="4253300" y="4151732"/>
            <a:ext cx="981427" cy="665143"/>
          </a:xfrm>
          <a:prstGeom prst="rect">
            <a:avLst/>
          </a:prstGeom>
          <a:noFill/>
          <a:ln>
            <a:noFill/>
          </a:ln>
        </p:spPr>
      </p:pic>
      <p:pic>
        <p:nvPicPr>
          <p:cNvPr id="119" name="Google Shape;119;p16"/>
          <p:cNvPicPr preferRelativeResize="0"/>
          <p:nvPr/>
        </p:nvPicPr>
        <p:blipFill>
          <a:blip r:embed="rId12">
            <a:alphaModFix/>
          </a:blip>
          <a:stretch>
            <a:fillRect/>
          </a:stretch>
        </p:blipFill>
        <p:spPr>
          <a:xfrm>
            <a:off x="3905624" y="4116500"/>
            <a:ext cx="554101" cy="415472"/>
          </a:xfrm>
          <a:prstGeom prst="rect">
            <a:avLst/>
          </a:prstGeom>
          <a:noFill/>
          <a:ln>
            <a:noFill/>
          </a:ln>
        </p:spPr>
      </p:pic>
      <p:sp>
        <p:nvSpPr>
          <p:cNvPr id="120" name="Google Shape;120;p16"/>
          <p:cNvSpPr txBox="1"/>
          <p:nvPr/>
        </p:nvSpPr>
        <p:spPr>
          <a:xfrm>
            <a:off x="3041924" y="2877900"/>
            <a:ext cx="181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Calibri"/>
                <a:ea typeface="Calibri"/>
                <a:cs typeface="Calibri"/>
                <a:sym typeface="Calibri"/>
              </a:rPr>
              <a:t>Explore &amp; Characterize Trends</a:t>
            </a:r>
            <a:endParaRPr b="1" i="1" sz="800">
              <a:latin typeface="Calibri"/>
              <a:ea typeface="Calibri"/>
              <a:cs typeface="Calibri"/>
              <a:sym typeface="Calibri"/>
            </a:endParaRPr>
          </a:p>
        </p:txBody>
      </p:sp>
      <p:sp>
        <p:nvSpPr>
          <p:cNvPr id="121" name="Google Shape;121;p16"/>
          <p:cNvSpPr txBox="1"/>
          <p:nvPr/>
        </p:nvSpPr>
        <p:spPr>
          <a:xfrm>
            <a:off x="3629525" y="4458125"/>
            <a:ext cx="76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Calibri"/>
                <a:ea typeface="Calibri"/>
                <a:cs typeface="Calibri"/>
                <a:sym typeface="Calibri"/>
              </a:rPr>
              <a:t>Other traits e.g. color</a:t>
            </a:r>
            <a:endParaRPr i="1" sz="800">
              <a:latin typeface="Calibri"/>
              <a:ea typeface="Calibri"/>
              <a:cs typeface="Calibri"/>
              <a:sym typeface="Calibri"/>
            </a:endParaRPr>
          </a:p>
        </p:txBody>
      </p:sp>
      <p:sp>
        <p:nvSpPr>
          <p:cNvPr id="122" name="Google Shape;122;p16"/>
          <p:cNvSpPr txBox="1"/>
          <p:nvPr/>
        </p:nvSpPr>
        <p:spPr>
          <a:xfrm>
            <a:off x="4459725" y="3989750"/>
            <a:ext cx="768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a:latin typeface="Calibri"/>
                <a:ea typeface="Calibri"/>
                <a:cs typeface="Calibri"/>
                <a:sym typeface="Calibri"/>
              </a:rPr>
              <a:t>By animal type</a:t>
            </a:r>
            <a:endParaRPr i="1" sz="800">
              <a:latin typeface="Calibri"/>
              <a:ea typeface="Calibri"/>
              <a:cs typeface="Calibri"/>
              <a:sym typeface="Calibri"/>
            </a:endParaRPr>
          </a:p>
        </p:txBody>
      </p:sp>
      <p:sp>
        <p:nvSpPr>
          <p:cNvPr id="123" name="Google Shape;123;p16"/>
          <p:cNvSpPr/>
          <p:nvPr/>
        </p:nvSpPr>
        <p:spPr>
          <a:xfrm>
            <a:off x="1217100" y="2712150"/>
            <a:ext cx="391200" cy="415500"/>
          </a:xfrm>
          <a:prstGeom prst="down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36612" y="2877900"/>
            <a:ext cx="121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Calibri"/>
                <a:ea typeface="Calibri"/>
                <a:cs typeface="Calibri"/>
                <a:sym typeface="Calibri"/>
              </a:rPr>
              <a:t>ML Model Prediction</a:t>
            </a:r>
            <a:endParaRPr b="1" i="1" sz="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32" name="Google Shape;132;p17"/>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33" name="Google Shape;133;p17"/>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34" name="Google Shape;134;p17"/>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Where was the Dataset Sourced From?</a:t>
            </a:r>
            <a:endParaRPr sz="2600">
              <a:solidFill>
                <a:srgbClr val="FFFFFF"/>
              </a:solidFill>
              <a:latin typeface="Calibri"/>
              <a:ea typeface="Calibri"/>
              <a:cs typeface="Calibri"/>
              <a:sym typeface="Calibri"/>
            </a:endParaRPr>
          </a:p>
        </p:txBody>
      </p:sp>
      <p:sp>
        <p:nvSpPr>
          <p:cNvPr id="135" name="Google Shape;135;p17"/>
          <p:cNvSpPr txBox="1"/>
          <p:nvPr/>
        </p:nvSpPr>
        <p:spPr>
          <a:xfrm>
            <a:off x="6025450" y="1030100"/>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6" name="Google Shape;136;p17"/>
          <p:cNvSpPr txBox="1"/>
          <p:nvPr/>
        </p:nvSpPr>
        <p:spPr>
          <a:xfrm>
            <a:off x="5377200" y="802200"/>
            <a:ext cx="3676500" cy="400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 sz="1300">
                <a:solidFill>
                  <a:srgbClr val="666666"/>
                </a:solidFill>
                <a:latin typeface="Calibri"/>
                <a:ea typeface="Calibri"/>
                <a:cs typeface="Calibri"/>
                <a:sym typeface="Calibri"/>
              </a:rPr>
              <a:t>Data sourced from a Kaggle dataset</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rPr i="1" lang="en" sz="1300">
                <a:solidFill>
                  <a:srgbClr val="666666"/>
                </a:solidFill>
                <a:latin typeface="Calibri"/>
                <a:ea typeface="Calibri"/>
                <a:cs typeface="Calibri"/>
                <a:sym typeface="Calibri"/>
              </a:rPr>
              <a:t>Data </a:t>
            </a:r>
            <a:r>
              <a:rPr i="1" lang="en" sz="1300">
                <a:solidFill>
                  <a:srgbClr val="666666"/>
                </a:solidFill>
                <a:latin typeface="Calibri"/>
                <a:ea typeface="Calibri"/>
                <a:cs typeface="Calibri"/>
                <a:sym typeface="Calibri"/>
              </a:rPr>
              <a:t>publicly</a:t>
            </a:r>
            <a:r>
              <a:rPr i="1" lang="en" sz="1300">
                <a:solidFill>
                  <a:srgbClr val="666666"/>
                </a:solidFill>
                <a:latin typeface="Calibri"/>
                <a:ea typeface="Calibri"/>
                <a:cs typeface="Calibri"/>
                <a:sym typeface="Calibri"/>
              </a:rPr>
              <a:t> available as part of the City of Austin Open Data Initiative</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rPr i="1" lang="en" sz="1300">
                <a:solidFill>
                  <a:srgbClr val="666666"/>
                </a:solidFill>
                <a:latin typeface="Calibri"/>
                <a:ea typeface="Calibri"/>
                <a:cs typeface="Calibri"/>
                <a:sym typeface="Calibri"/>
              </a:rPr>
              <a:t>Base dataset consists of separate tables for animal ‘intake’ and ‘outcome’ data, and a ‘merged’ table (latter used by team for study)</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sz="1300">
              <a:solidFill>
                <a:srgbClr val="666666"/>
              </a:solidFill>
              <a:latin typeface="Calibri"/>
              <a:ea typeface="Calibri"/>
              <a:cs typeface="Calibri"/>
              <a:sym typeface="Calibri"/>
            </a:endParaRPr>
          </a:p>
          <a:p>
            <a:pPr indent="0" lvl="0" marL="457200" rtl="0" algn="l">
              <a:spcBef>
                <a:spcPts val="0"/>
              </a:spcBef>
              <a:spcAft>
                <a:spcPts val="0"/>
              </a:spcAft>
              <a:buNone/>
            </a:pPr>
            <a:r>
              <a:rPr i="1" lang="en" sz="1300">
                <a:solidFill>
                  <a:srgbClr val="666666"/>
                </a:solidFill>
                <a:latin typeface="Calibri"/>
                <a:ea typeface="Calibri"/>
                <a:cs typeface="Calibri"/>
                <a:sym typeface="Calibri"/>
              </a:rPr>
              <a:t>Dataset info:</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Ranges from October 2013-2018</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&gt;80,000 entries, 12 columns</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Time/date data to hourly frequency</a:t>
            </a:r>
            <a:endParaRPr i="1" sz="1300">
              <a:solidFill>
                <a:srgbClr val="666666"/>
              </a:solidFill>
              <a:latin typeface="Calibri"/>
              <a:ea typeface="Calibri"/>
              <a:cs typeface="Calibri"/>
              <a:sym typeface="Calibri"/>
            </a:endParaRPr>
          </a:p>
          <a:p>
            <a:pPr indent="-311150" lvl="1" marL="914400" rtl="0" algn="l">
              <a:spcBef>
                <a:spcPts val="0"/>
              </a:spcBef>
              <a:spcAft>
                <a:spcPts val="0"/>
              </a:spcAft>
              <a:buClr>
                <a:srgbClr val="666666"/>
              </a:buClr>
              <a:buSzPts val="1300"/>
              <a:buFont typeface="Calibri"/>
              <a:buChar char="○"/>
            </a:pPr>
            <a:r>
              <a:rPr i="1" lang="en" sz="1300">
                <a:solidFill>
                  <a:srgbClr val="666666"/>
                </a:solidFill>
                <a:latin typeface="Calibri"/>
                <a:ea typeface="Calibri"/>
                <a:cs typeface="Calibri"/>
                <a:sym typeface="Calibri"/>
              </a:rPr>
              <a:t>Some animals enter/exit shelter multiple times </a:t>
            </a:r>
            <a:endParaRPr i="1" sz="1300">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p:txBody>
      </p:sp>
      <p:sp>
        <p:nvSpPr>
          <p:cNvPr id="137" name="Google Shape;137;p17"/>
          <p:cNvSpPr txBox="1"/>
          <p:nvPr/>
        </p:nvSpPr>
        <p:spPr>
          <a:xfrm>
            <a:off x="70425" y="4840150"/>
            <a:ext cx="8263500" cy="338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00">
                <a:solidFill>
                  <a:schemeClr val="dk1"/>
                </a:solidFill>
                <a:latin typeface="Calibri"/>
                <a:ea typeface="Calibri"/>
                <a:cs typeface="Calibri"/>
                <a:sym typeface="Calibri"/>
              </a:rPr>
              <a:t>Kaggle Dataset:</a:t>
            </a:r>
            <a:r>
              <a:rPr lang="en" sz="1000">
                <a:solidFill>
                  <a:schemeClr val="dk1"/>
                </a:solidFill>
                <a:latin typeface="Calibri"/>
                <a:ea typeface="Calibri"/>
                <a:cs typeface="Calibri"/>
                <a:sym typeface="Calibri"/>
              </a:rPr>
              <a:t> </a:t>
            </a:r>
            <a:r>
              <a:rPr lang="en" sz="1000" u="sng">
                <a:solidFill>
                  <a:srgbClr val="0000FF"/>
                </a:solidFill>
                <a:latin typeface="Calibri"/>
                <a:ea typeface="Calibri"/>
                <a:cs typeface="Calibri"/>
                <a:sym typeface="Calibri"/>
                <a:hlinkClick r:id="rId5">
                  <a:extLst>
                    <a:ext uri="{A12FA001-AC4F-418D-AE19-62706E023703}">
                      <ahyp:hlinkClr val="tx"/>
                    </a:ext>
                  </a:extLst>
                </a:hlinkClick>
              </a:rPr>
              <a:t>https://www.kaggle.com/aaronschlegel/austin-animal-center-shelter-intakes-and-outcomes</a:t>
            </a:r>
            <a:r>
              <a:rPr lang="en" sz="1000" u="sng">
                <a:solidFill>
                  <a:srgbClr val="0000FF"/>
                </a:solidFill>
                <a:latin typeface="Calibri"/>
                <a:ea typeface="Calibri"/>
                <a:cs typeface="Calibri"/>
                <a:sym typeface="Calibri"/>
              </a:rPr>
              <a:t> </a:t>
            </a:r>
            <a:r>
              <a:rPr lang="en" sz="1000">
                <a:solidFill>
                  <a:schemeClr val="dk1"/>
                </a:solidFill>
                <a:latin typeface="Calibri"/>
                <a:ea typeface="Calibri"/>
                <a:cs typeface="Calibri"/>
                <a:sym typeface="Calibri"/>
              </a:rPr>
              <a:t>   </a:t>
            </a:r>
            <a:r>
              <a:rPr b="1" lang="en" sz="1000">
                <a:solidFill>
                  <a:schemeClr val="dk1"/>
                </a:solidFill>
                <a:latin typeface="Calibri"/>
                <a:ea typeface="Calibri"/>
                <a:cs typeface="Calibri"/>
                <a:sym typeface="Calibri"/>
              </a:rPr>
              <a:t>AODI:</a:t>
            </a:r>
            <a:r>
              <a:rPr b="1" lang="en" sz="1000">
                <a:solidFill>
                  <a:srgbClr val="0000FF"/>
                </a:solidFill>
                <a:latin typeface="Calibri"/>
                <a:ea typeface="Calibri"/>
                <a:cs typeface="Calibri"/>
                <a:sym typeface="Calibri"/>
              </a:rPr>
              <a:t> </a:t>
            </a:r>
            <a:r>
              <a:rPr lang="en" sz="1000" u="sng">
                <a:solidFill>
                  <a:srgbClr val="0000FF"/>
                </a:solidFill>
                <a:latin typeface="Calibri"/>
                <a:ea typeface="Calibri"/>
                <a:cs typeface="Calibri"/>
                <a:sym typeface="Calibri"/>
                <a:hlinkClick r:id="rId6">
                  <a:extLst>
                    <a:ext uri="{A12FA001-AC4F-418D-AE19-62706E023703}">
                      <ahyp:hlinkClr val="tx"/>
                    </a:ext>
                  </a:extLst>
                </a:hlinkClick>
              </a:rPr>
              <a:t>https://data.austintexas.gov/</a:t>
            </a:r>
            <a:r>
              <a:rPr lang="en" sz="1000">
                <a:solidFill>
                  <a:schemeClr val="dk1"/>
                </a:solidFill>
                <a:latin typeface="Calibri"/>
                <a:ea typeface="Calibri"/>
                <a:cs typeface="Calibri"/>
                <a:sym typeface="Calibri"/>
              </a:rPr>
              <a:t> </a:t>
            </a:r>
            <a:r>
              <a:rPr b="1" lang="en" sz="1000">
                <a:solidFill>
                  <a:schemeClr val="dk1"/>
                </a:solidFill>
                <a:latin typeface="Calibri"/>
                <a:ea typeface="Calibri"/>
                <a:cs typeface="Calibri"/>
                <a:sym typeface="Calibri"/>
              </a:rPr>
              <a:t> </a:t>
            </a:r>
            <a:endParaRPr b="1" sz="1000">
              <a:solidFill>
                <a:schemeClr val="dk1"/>
              </a:solidFill>
              <a:latin typeface="Calibri"/>
              <a:ea typeface="Calibri"/>
              <a:cs typeface="Calibri"/>
              <a:sym typeface="Calibri"/>
            </a:endParaRPr>
          </a:p>
        </p:txBody>
      </p:sp>
      <p:pic>
        <p:nvPicPr>
          <p:cNvPr id="138" name="Google Shape;138;p17"/>
          <p:cNvPicPr preferRelativeResize="0"/>
          <p:nvPr/>
        </p:nvPicPr>
        <p:blipFill>
          <a:blip r:embed="rId7">
            <a:alphaModFix/>
          </a:blip>
          <a:stretch>
            <a:fillRect/>
          </a:stretch>
        </p:blipFill>
        <p:spPr>
          <a:xfrm>
            <a:off x="28250" y="681275"/>
            <a:ext cx="5651474" cy="749025"/>
          </a:xfrm>
          <a:prstGeom prst="rect">
            <a:avLst/>
          </a:prstGeom>
          <a:noFill/>
          <a:ln>
            <a:noFill/>
          </a:ln>
        </p:spPr>
      </p:pic>
      <p:sp>
        <p:nvSpPr>
          <p:cNvPr id="139" name="Google Shape;139;p17"/>
          <p:cNvSpPr txBox="1"/>
          <p:nvPr/>
        </p:nvSpPr>
        <p:spPr>
          <a:xfrm>
            <a:off x="70425" y="314992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aac_outcomes.csv</a:t>
            </a:r>
            <a:endParaRPr b="1" i="1">
              <a:solidFill>
                <a:srgbClr val="666666"/>
              </a:solidFill>
              <a:latin typeface="Calibri"/>
              <a:ea typeface="Calibri"/>
              <a:cs typeface="Calibri"/>
              <a:sym typeface="Calibri"/>
            </a:endParaRPr>
          </a:p>
        </p:txBody>
      </p:sp>
      <p:sp>
        <p:nvSpPr>
          <p:cNvPr id="140" name="Google Shape;140;p17"/>
          <p:cNvSpPr txBox="1"/>
          <p:nvPr/>
        </p:nvSpPr>
        <p:spPr>
          <a:xfrm>
            <a:off x="70425" y="139732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aac_intakes.csv</a:t>
            </a:r>
            <a:endParaRPr b="1" i="1">
              <a:solidFill>
                <a:srgbClr val="666666"/>
              </a:solidFill>
              <a:latin typeface="Calibri"/>
              <a:ea typeface="Calibri"/>
              <a:cs typeface="Calibri"/>
              <a:sym typeface="Calibri"/>
            </a:endParaRPr>
          </a:p>
        </p:txBody>
      </p:sp>
      <p:pic>
        <p:nvPicPr>
          <p:cNvPr id="141" name="Google Shape;141;p17"/>
          <p:cNvPicPr preferRelativeResize="0"/>
          <p:nvPr/>
        </p:nvPicPr>
        <p:blipFill>
          <a:blip r:embed="rId8">
            <a:alphaModFix/>
          </a:blip>
          <a:stretch>
            <a:fillRect/>
          </a:stretch>
        </p:blipFill>
        <p:spPr>
          <a:xfrm>
            <a:off x="3850900" y="850988"/>
            <a:ext cx="838200" cy="409575"/>
          </a:xfrm>
          <a:prstGeom prst="rect">
            <a:avLst/>
          </a:prstGeom>
          <a:noFill/>
          <a:ln>
            <a:noFill/>
          </a:ln>
        </p:spPr>
      </p:pic>
      <p:pic>
        <p:nvPicPr>
          <p:cNvPr id="142" name="Google Shape;142;p17"/>
          <p:cNvPicPr preferRelativeResize="0"/>
          <p:nvPr/>
        </p:nvPicPr>
        <p:blipFill rotWithShape="1">
          <a:blip r:embed="rId9">
            <a:alphaModFix/>
          </a:blip>
          <a:srcRect b="11237" l="0" r="0" t="0"/>
          <a:stretch/>
        </p:blipFill>
        <p:spPr>
          <a:xfrm>
            <a:off x="70425" y="1720475"/>
            <a:ext cx="5609301" cy="1429050"/>
          </a:xfrm>
          <a:prstGeom prst="rect">
            <a:avLst/>
          </a:prstGeom>
          <a:noFill/>
          <a:ln>
            <a:noFill/>
          </a:ln>
        </p:spPr>
      </p:pic>
      <p:pic>
        <p:nvPicPr>
          <p:cNvPr id="143" name="Google Shape;143;p17"/>
          <p:cNvPicPr preferRelativeResize="0"/>
          <p:nvPr/>
        </p:nvPicPr>
        <p:blipFill rotWithShape="1">
          <a:blip r:embed="rId10">
            <a:alphaModFix/>
          </a:blip>
          <a:srcRect b="19348" l="0" r="0" t="0"/>
          <a:stretch/>
        </p:blipFill>
        <p:spPr>
          <a:xfrm>
            <a:off x="89988" y="3468251"/>
            <a:ext cx="5570175" cy="135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51" name="Google Shape;151;p18"/>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52" name="Google Shape;152;p18"/>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53" name="Google Shape;153;p18"/>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Tools and Resources Used By the Team</a:t>
            </a:r>
            <a:endParaRPr sz="2600">
              <a:solidFill>
                <a:srgbClr val="FFFFFF"/>
              </a:solidFill>
              <a:latin typeface="Calibri"/>
              <a:ea typeface="Calibri"/>
              <a:cs typeface="Calibri"/>
              <a:sym typeface="Calibri"/>
            </a:endParaRPr>
          </a:p>
        </p:txBody>
      </p:sp>
      <p:pic>
        <p:nvPicPr>
          <p:cNvPr id="154" name="Google Shape;154;p18"/>
          <p:cNvPicPr preferRelativeResize="0"/>
          <p:nvPr/>
        </p:nvPicPr>
        <p:blipFill>
          <a:blip r:embed="rId5">
            <a:alphaModFix/>
          </a:blip>
          <a:stretch>
            <a:fillRect/>
          </a:stretch>
        </p:blipFill>
        <p:spPr>
          <a:xfrm>
            <a:off x="2235503" y="992850"/>
            <a:ext cx="713496" cy="827075"/>
          </a:xfrm>
          <a:prstGeom prst="rect">
            <a:avLst/>
          </a:prstGeom>
          <a:noFill/>
          <a:ln>
            <a:noFill/>
          </a:ln>
        </p:spPr>
      </p:pic>
      <p:pic>
        <p:nvPicPr>
          <p:cNvPr id="155" name="Google Shape;155;p18"/>
          <p:cNvPicPr preferRelativeResize="0"/>
          <p:nvPr/>
        </p:nvPicPr>
        <p:blipFill>
          <a:blip r:embed="rId6">
            <a:alphaModFix/>
          </a:blip>
          <a:stretch>
            <a:fillRect/>
          </a:stretch>
        </p:blipFill>
        <p:spPr>
          <a:xfrm>
            <a:off x="554030" y="992850"/>
            <a:ext cx="730568" cy="727724"/>
          </a:xfrm>
          <a:prstGeom prst="rect">
            <a:avLst/>
          </a:prstGeom>
          <a:noFill/>
          <a:ln>
            <a:noFill/>
          </a:ln>
        </p:spPr>
      </p:pic>
      <p:pic>
        <p:nvPicPr>
          <p:cNvPr id="156" name="Google Shape;156;p18"/>
          <p:cNvPicPr preferRelativeResize="0"/>
          <p:nvPr/>
        </p:nvPicPr>
        <p:blipFill>
          <a:blip r:embed="rId7">
            <a:alphaModFix/>
          </a:blip>
          <a:stretch>
            <a:fillRect/>
          </a:stretch>
        </p:blipFill>
        <p:spPr>
          <a:xfrm>
            <a:off x="3922483" y="1000026"/>
            <a:ext cx="801669" cy="827074"/>
          </a:xfrm>
          <a:prstGeom prst="rect">
            <a:avLst/>
          </a:prstGeom>
          <a:noFill/>
          <a:ln>
            <a:noFill/>
          </a:ln>
        </p:spPr>
      </p:pic>
      <p:pic>
        <p:nvPicPr>
          <p:cNvPr id="157" name="Google Shape;157;p18"/>
          <p:cNvPicPr preferRelativeResize="0"/>
          <p:nvPr/>
        </p:nvPicPr>
        <p:blipFill>
          <a:blip r:embed="rId8">
            <a:alphaModFix/>
          </a:blip>
          <a:stretch>
            <a:fillRect/>
          </a:stretch>
        </p:blipFill>
        <p:spPr>
          <a:xfrm>
            <a:off x="2064660" y="2478033"/>
            <a:ext cx="1065400" cy="573969"/>
          </a:xfrm>
          <a:prstGeom prst="rect">
            <a:avLst/>
          </a:prstGeom>
          <a:noFill/>
          <a:ln>
            <a:noFill/>
          </a:ln>
        </p:spPr>
      </p:pic>
      <p:pic>
        <p:nvPicPr>
          <p:cNvPr id="158" name="Google Shape;158;p18"/>
          <p:cNvPicPr preferRelativeResize="0"/>
          <p:nvPr/>
        </p:nvPicPr>
        <p:blipFill>
          <a:blip r:embed="rId9">
            <a:alphaModFix/>
          </a:blip>
          <a:stretch>
            <a:fillRect/>
          </a:stretch>
        </p:blipFill>
        <p:spPr>
          <a:xfrm>
            <a:off x="228588" y="3873463"/>
            <a:ext cx="1438076" cy="540039"/>
          </a:xfrm>
          <a:prstGeom prst="rect">
            <a:avLst/>
          </a:prstGeom>
          <a:noFill/>
          <a:ln>
            <a:noFill/>
          </a:ln>
        </p:spPr>
      </p:pic>
      <p:pic>
        <p:nvPicPr>
          <p:cNvPr id="159" name="Google Shape;159;p18"/>
          <p:cNvPicPr preferRelativeResize="0"/>
          <p:nvPr/>
        </p:nvPicPr>
        <p:blipFill>
          <a:blip r:embed="rId10">
            <a:alphaModFix/>
          </a:blip>
          <a:stretch>
            <a:fillRect/>
          </a:stretch>
        </p:blipFill>
        <p:spPr>
          <a:xfrm>
            <a:off x="2293475" y="3743925"/>
            <a:ext cx="759526" cy="759501"/>
          </a:xfrm>
          <a:prstGeom prst="rect">
            <a:avLst/>
          </a:prstGeom>
          <a:noFill/>
          <a:ln>
            <a:noFill/>
          </a:ln>
        </p:spPr>
      </p:pic>
      <p:pic>
        <p:nvPicPr>
          <p:cNvPr id="160" name="Google Shape;160;p18"/>
          <p:cNvPicPr preferRelativeResize="0"/>
          <p:nvPr/>
        </p:nvPicPr>
        <p:blipFill>
          <a:blip r:embed="rId11">
            <a:alphaModFix/>
          </a:blip>
          <a:stretch>
            <a:fillRect/>
          </a:stretch>
        </p:blipFill>
        <p:spPr>
          <a:xfrm>
            <a:off x="3999400" y="3731200"/>
            <a:ext cx="801676" cy="801676"/>
          </a:xfrm>
          <a:prstGeom prst="rect">
            <a:avLst/>
          </a:prstGeom>
          <a:noFill/>
          <a:ln>
            <a:noFill/>
          </a:ln>
        </p:spPr>
      </p:pic>
      <p:cxnSp>
        <p:nvCxnSpPr>
          <p:cNvPr id="161" name="Google Shape;161;p18"/>
          <p:cNvCxnSpPr/>
          <p:nvPr/>
        </p:nvCxnSpPr>
        <p:spPr>
          <a:xfrm>
            <a:off x="5518850" y="719675"/>
            <a:ext cx="0" cy="38736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8"/>
          <p:cNvSpPr txBox="1"/>
          <p:nvPr/>
        </p:nvSpPr>
        <p:spPr>
          <a:xfrm>
            <a:off x="6632325"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Communication</a:t>
            </a:r>
            <a:endParaRPr b="1" i="1">
              <a:solidFill>
                <a:srgbClr val="666666"/>
              </a:solidFill>
              <a:latin typeface="Calibri"/>
              <a:ea typeface="Calibri"/>
              <a:cs typeface="Calibri"/>
              <a:sym typeface="Calibri"/>
            </a:endParaRPr>
          </a:p>
        </p:txBody>
      </p:sp>
      <p:sp>
        <p:nvSpPr>
          <p:cNvPr id="163" name="Google Shape;163;p18"/>
          <p:cNvSpPr txBox="1"/>
          <p:nvPr/>
        </p:nvSpPr>
        <p:spPr>
          <a:xfrm>
            <a:off x="1673600"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Software and Tools</a:t>
            </a:r>
            <a:endParaRPr b="1" i="1">
              <a:solidFill>
                <a:srgbClr val="666666"/>
              </a:solidFill>
              <a:latin typeface="Calibri"/>
              <a:ea typeface="Calibri"/>
              <a:cs typeface="Calibri"/>
              <a:sym typeface="Calibri"/>
            </a:endParaRPr>
          </a:p>
        </p:txBody>
      </p:sp>
      <p:pic>
        <p:nvPicPr>
          <p:cNvPr id="164" name="Google Shape;164;p18"/>
          <p:cNvPicPr preferRelativeResize="0"/>
          <p:nvPr/>
        </p:nvPicPr>
        <p:blipFill>
          <a:blip r:embed="rId12">
            <a:alphaModFix/>
          </a:blip>
          <a:stretch>
            <a:fillRect/>
          </a:stretch>
        </p:blipFill>
        <p:spPr>
          <a:xfrm>
            <a:off x="7820337" y="3116975"/>
            <a:ext cx="827075" cy="827075"/>
          </a:xfrm>
          <a:prstGeom prst="rect">
            <a:avLst/>
          </a:prstGeom>
          <a:noFill/>
          <a:ln>
            <a:noFill/>
          </a:ln>
        </p:spPr>
      </p:pic>
      <p:pic>
        <p:nvPicPr>
          <p:cNvPr id="165" name="Google Shape;165;p18"/>
          <p:cNvPicPr preferRelativeResize="0"/>
          <p:nvPr/>
        </p:nvPicPr>
        <p:blipFill>
          <a:blip r:embed="rId13">
            <a:alphaModFix/>
          </a:blip>
          <a:stretch>
            <a:fillRect/>
          </a:stretch>
        </p:blipFill>
        <p:spPr>
          <a:xfrm>
            <a:off x="6189137" y="3150750"/>
            <a:ext cx="759525" cy="759525"/>
          </a:xfrm>
          <a:prstGeom prst="rect">
            <a:avLst/>
          </a:prstGeom>
          <a:noFill/>
          <a:ln>
            <a:noFill/>
          </a:ln>
        </p:spPr>
      </p:pic>
      <p:pic>
        <p:nvPicPr>
          <p:cNvPr id="166" name="Google Shape;166;p18"/>
          <p:cNvPicPr preferRelativeResize="0"/>
          <p:nvPr/>
        </p:nvPicPr>
        <p:blipFill>
          <a:blip r:embed="rId14">
            <a:alphaModFix/>
          </a:blip>
          <a:stretch>
            <a:fillRect/>
          </a:stretch>
        </p:blipFill>
        <p:spPr>
          <a:xfrm>
            <a:off x="7796587" y="1185427"/>
            <a:ext cx="874599" cy="776212"/>
          </a:xfrm>
          <a:prstGeom prst="rect">
            <a:avLst/>
          </a:prstGeom>
          <a:noFill/>
          <a:ln>
            <a:noFill/>
          </a:ln>
        </p:spPr>
      </p:pic>
      <p:pic>
        <p:nvPicPr>
          <p:cNvPr id="167" name="Google Shape;167;p18"/>
          <p:cNvPicPr preferRelativeResize="0"/>
          <p:nvPr/>
        </p:nvPicPr>
        <p:blipFill rotWithShape="1">
          <a:blip r:embed="rId15">
            <a:alphaModFix/>
          </a:blip>
          <a:srcRect b="0" l="18285" r="20187" t="0"/>
          <a:stretch/>
        </p:blipFill>
        <p:spPr>
          <a:xfrm>
            <a:off x="6025338" y="1168838"/>
            <a:ext cx="956656" cy="874600"/>
          </a:xfrm>
          <a:prstGeom prst="rect">
            <a:avLst/>
          </a:prstGeom>
          <a:noFill/>
          <a:ln>
            <a:noFill/>
          </a:ln>
        </p:spPr>
      </p:pic>
      <p:sp>
        <p:nvSpPr>
          <p:cNvPr id="168" name="Google Shape;168;p18"/>
          <p:cNvSpPr txBox="1"/>
          <p:nvPr/>
        </p:nvSpPr>
        <p:spPr>
          <a:xfrm>
            <a:off x="5722050" y="3574750"/>
            <a:ext cx="33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Calibri"/>
              <a:ea typeface="Calibri"/>
              <a:cs typeface="Calibri"/>
              <a:sym typeface="Calibri"/>
            </a:endParaRPr>
          </a:p>
        </p:txBody>
      </p:sp>
      <p:pic>
        <p:nvPicPr>
          <p:cNvPr id="169" name="Google Shape;169;p18"/>
          <p:cNvPicPr preferRelativeResize="0"/>
          <p:nvPr/>
        </p:nvPicPr>
        <p:blipFill>
          <a:blip r:embed="rId16">
            <a:alphaModFix/>
          </a:blip>
          <a:stretch>
            <a:fillRect/>
          </a:stretch>
        </p:blipFill>
        <p:spPr>
          <a:xfrm>
            <a:off x="228600" y="2555200"/>
            <a:ext cx="1389951" cy="561768"/>
          </a:xfrm>
          <a:prstGeom prst="rect">
            <a:avLst/>
          </a:prstGeom>
          <a:noFill/>
          <a:ln>
            <a:noFill/>
          </a:ln>
        </p:spPr>
      </p:pic>
      <p:sp>
        <p:nvSpPr>
          <p:cNvPr id="170" name="Google Shape;170;p18"/>
          <p:cNvSpPr txBox="1"/>
          <p:nvPr/>
        </p:nvSpPr>
        <p:spPr>
          <a:xfrm>
            <a:off x="362045" y="1827100"/>
            <a:ext cx="129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Python - Language used for ETL, machine learning</a:t>
            </a:r>
            <a:endParaRPr i="1" sz="1000">
              <a:solidFill>
                <a:srgbClr val="666666"/>
              </a:solidFill>
              <a:latin typeface="Calibri"/>
              <a:ea typeface="Calibri"/>
              <a:cs typeface="Calibri"/>
              <a:sym typeface="Calibri"/>
            </a:endParaRPr>
          </a:p>
        </p:txBody>
      </p:sp>
      <p:sp>
        <p:nvSpPr>
          <p:cNvPr id="171" name="Google Shape;171;p18"/>
          <p:cNvSpPr txBox="1"/>
          <p:nvPr/>
        </p:nvSpPr>
        <p:spPr>
          <a:xfrm>
            <a:off x="1707548" y="1841513"/>
            <a:ext cx="184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Jupyter Notebook</a:t>
            </a:r>
            <a:r>
              <a:rPr i="1" lang="en" sz="1000">
                <a:solidFill>
                  <a:srgbClr val="666666"/>
                </a:solidFill>
                <a:latin typeface="Calibri"/>
                <a:ea typeface="Calibri"/>
                <a:cs typeface="Calibri"/>
                <a:sym typeface="Calibri"/>
              </a:rPr>
              <a:t> - Interactive development environment for Python</a:t>
            </a:r>
            <a:endParaRPr i="1" sz="1000">
              <a:solidFill>
                <a:srgbClr val="666666"/>
              </a:solidFill>
              <a:latin typeface="Calibri"/>
              <a:ea typeface="Calibri"/>
              <a:cs typeface="Calibri"/>
              <a:sym typeface="Calibri"/>
            </a:endParaRPr>
          </a:p>
        </p:txBody>
      </p:sp>
      <p:sp>
        <p:nvSpPr>
          <p:cNvPr id="172" name="Google Shape;172;p18"/>
          <p:cNvSpPr txBox="1"/>
          <p:nvPr/>
        </p:nvSpPr>
        <p:spPr>
          <a:xfrm>
            <a:off x="3600250" y="1949838"/>
            <a:ext cx="18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PostgreSQL - database storage</a:t>
            </a:r>
            <a:endParaRPr i="1" sz="1000">
              <a:solidFill>
                <a:srgbClr val="666666"/>
              </a:solidFill>
              <a:latin typeface="Calibri"/>
              <a:ea typeface="Calibri"/>
              <a:cs typeface="Calibri"/>
              <a:sym typeface="Calibri"/>
            </a:endParaRPr>
          </a:p>
        </p:txBody>
      </p:sp>
      <p:sp>
        <p:nvSpPr>
          <p:cNvPr id="173" name="Google Shape;173;p18"/>
          <p:cNvSpPr txBox="1"/>
          <p:nvPr/>
        </p:nvSpPr>
        <p:spPr>
          <a:xfrm>
            <a:off x="3581400" y="3265475"/>
            <a:ext cx="1981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Seaborn/mpl - exploratory visuals</a:t>
            </a:r>
            <a:endParaRPr i="1" sz="1000">
              <a:solidFill>
                <a:srgbClr val="666666"/>
              </a:solidFill>
              <a:latin typeface="Calibri"/>
              <a:ea typeface="Calibri"/>
              <a:cs typeface="Calibri"/>
              <a:sym typeface="Calibri"/>
            </a:endParaRPr>
          </a:p>
        </p:txBody>
      </p:sp>
      <p:sp>
        <p:nvSpPr>
          <p:cNvPr id="174" name="Google Shape;174;p18"/>
          <p:cNvSpPr txBox="1"/>
          <p:nvPr/>
        </p:nvSpPr>
        <p:spPr>
          <a:xfrm>
            <a:off x="1842250" y="3228613"/>
            <a:ext cx="17643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SciKit-learn - Machine Learning library for Python</a:t>
            </a:r>
            <a:endParaRPr i="1" sz="1000">
              <a:solidFill>
                <a:srgbClr val="666666"/>
              </a:solidFill>
              <a:latin typeface="Calibri"/>
              <a:ea typeface="Calibri"/>
              <a:cs typeface="Calibri"/>
              <a:sym typeface="Calibri"/>
            </a:endParaRPr>
          </a:p>
        </p:txBody>
      </p:sp>
      <p:sp>
        <p:nvSpPr>
          <p:cNvPr id="175" name="Google Shape;175;p18"/>
          <p:cNvSpPr txBox="1"/>
          <p:nvPr/>
        </p:nvSpPr>
        <p:spPr>
          <a:xfrm>
            <a:off x="439950" y="3281350"/>
            <a:ext cx="1389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Pandas - ETL</a:t>
            </a:r>
            <a:endParaRPr i="1" sz="1000">
              <a:solidFill>
                <a:srgbClr val="666666"/>
              </a:solidFill>
              <a:latin typeface="Calibri"/>
              <a:ea typeface="Calibri"/>
              <a:cs typeface="Calibri"/>
              <a:sym typeface="Calibri"/>
            </a:endParaRPr>
          </a:p>
        </p:txBody>
      </p:sp>
      <p:sp>
        <p:nvSpPr>
          <p:cNvPr id="176" name="Google Shape;176;p18"/>
          <p:cNvSpPr txBox="1"/>
          <p:nvPr/>
        </p:nvSpPr>
        <p:spPr>
          <a:xfrm>
            <a:off x="144300" y="4510575"/>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Tableau - interactive dashboard</a:t>
            </a:r>
            <a:endParaRPr i="1" sz="1000">
              <a:solidFill>
                <a:srgbClr val="666666"/>
              </a:solidFill>
              <a:latin typeface="Calibri"/>
              <a:ea typeface="Calibri"/>
              <a:cs typeface="Calibri"/>
              <a:sym typeface="Calibri"/>
            </a:endParaRPr>
          </a:p>
        </p:txBody>
      </p:sp>
      <p:sp>
        <p:nvSpPr>
          <p:cNvPr id="177" name="Google Shape;177;p18"/>
          <p:cNvSpPr txBox="1"/>
          <p:nvPr/>
        </p:nvSpPr>
        <p:spPr>
          <a:xfrm>
            <a:off x="1960400" y="4520063"/>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Github - project storage</a:t>
            </a:r>
            <a:endParaRPr i="1" sz="1000">
              <a:solidFill>
                <a:srgbClr val="666666"/>
              </a:solidFill>
              <a:latin typeface="Calibri"/>
              <a:ea typeface="Calibri"/>
              <a:cs typeface="Calibri"/>
              <a:sym typeface="Calibri"/>
            </a:endParaRPr>
          </a:p>
        </p:txBody>
      </p:sp>
      <p:sp>
        <p:nvSpPr>
          <p:cNvPr id="178" name="Google Shape;178;p18"/>
          <p:cNvSpPr txBox="1"/>
          <p:nvPr/>
        </p:nvSpPr>
        <p:spPr>
          <a:xfrm>
            <a:off x="3606550" y="4520050"/>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Google slides - this presentation!</a:t>
            </a:r>
            <a:endParaRPr i="1" sz="1000">
              <a:solidFill>
                <a:srgbClr val="666666"/>
              </a:solidFill>
              <a:latin typeface="Calibri"/>
              <a:ea typeface="Calibri"/>
              <a:cs typeface="Calibri"/>
              <a:sym typeface="Calibri"/>
            </a:endParaRPr>
          </a:p>
        </p:txBody>
      </p:sp>
      <p:sp>
        <p:nvSpPr>
          <p:cNvPr id="179" name="Google Shape;179;p18"/>
          <p:cNvSpPr txBox="1"/>
          <p:nvPr/>
        </p:nvSpPr>
        <p:spPr>
          <a:xfrm>
            <a:off x="5722050" y="2273838"/>
            <a:ext cx="184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Slack - primary method of communication for day-to-day project needs and logistics</a:t>
            </a:r>
            <a:endParaRPr i="1" sz="1000">
              <a:solidFill>
                <a:srgbClr val="666666"/>
              </a:solidFill>
              <a:latin typeface="Calibri"/>
              <a:ea typeface="Calibri"/>
              <a:cs typeface="Calibri"/>
              <a:sym typeface="Calibri"/>
            </a:endParaRPr>
          </a:p>
        </p:txBody>
      </p:sp>
      <p:sp>
        <p:nvSpPr>
          <p:cNvPr id="180" name="Google Shape;180;p18"/>
          <p:cNvSpPr txBox="1"/>
          <p:nvPr/>
        </p:nvSpPr>
        <p:spPr>
          <a:xfrm>
            <a:off x="7647175" y="2268550"/>
            <a:ext cx="135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Zoom - bi-weekly check-ins/code review and for peer-assists</a:t>
            </a:r>
            <a:endParaRPr i="1" sz="1000">
              <a:solidFill>
                <a:srgbClr val="666666"/>
              </a:solidFill>
              <a:latin typeface="Calibri"/>
              <a:ea typeface="Calibri"/>
              <a:cs typeface="Calibri"/>
              <a:sym typeface="Calibri"/>
            </a:endParaRPr>
          </a:p>
        </p:txBody>
      </p:sp>
      <p:sp>
        <p:nvSpPr>
          <p:cNvPr id="181" name="Google Shape;181;p18"/>
          <p:cNvSpPr txBox="1"/>
          <p:nvPr/>
        </p:nvSpPr>
        <p:spPr>
          <a:xfrm>
            <a:off x="6078462" y="4069588"/>
            <a:ext cx="112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Text message - alternate/backup communication</a:t>
            </a:r>
            <a:endParaRPr i="1" sz="1000">
              <a:solidFill>
                <a:srgbClr val="666666"/>
              </a:solidFill>
              <a:latin typeface="Calibri"/>
              <a:ea typeface="Calibri"/>
              <a:cs typeface="Calibri"/>
              <a:sym typeface="Calibri"/>
            </a:endParaRPr>
          </a:p>
        </p:txBody>
      </p:sp>
      <p:sp>
        <p:nvSpPr>
          <p:cNvPr id="182" name="Google Shape;182;p18"/>
          <p:cNvSpPr txBox="1"/>
          <p:nvPr/>
        </p:nvSpPr>
        <p:spPr>
          <a:xfrm>
            <a:off x="7547725" y="4177500"/>
            <a:ext cx="15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Phone call - emergencies</a:t>
            </a:r>
            <a:endParaRPr i="1" sz="1000">
              <a:solidFill>
                <a:srgbClr val="666666"/>
              </a:solidFill>
              <a:latin typeface="Calibri"/>
              <a:ea typeface="Calibri"/>
              <a:cs typeface="Calibri"/>
              <a:sym typeface="Calibri"/>
            </a:endParaRPr>
          </a:p>
        </p:txBody>
      </p:sp>
      <p:pic>
        <p:nvPicPr>
          <p:cNvPr id="183" name="Google Shape;183;p18"/>
          <p:cNvPicPr preferRelativeResize="0"/>
          <p:nvPr/>
        </p:nvPicPr>
        <p:blipFill>
          <a:blip r:embed="rId17">
            <a:alphaModFix/>
          </a:blip>
          <a:stretch>
            <a:fillRect/>
          </a:stretch>
        </p:blipFill>
        <p:spPr>
          <a:xfrm>
            <a:off x="3724800" y="2687723"/>
            <a:ext cx="1389900" cy="340427"/>
          </a:xfrm>
          <a:prstGeom prst="rect">
            <a:avLst/>
          </a:prstGeom>
          <a:noFill/>
          <a:ln>
            <a:noFill/>
          </a:ln>
        </p:spPr>
      </p:pic>
      <p:pic>
        <p:nvPicPr>
          <p:cNvPr id="184" name="Google Shape;184;p18"/>
          <p:cNvPicPr preferRelativeResize="0"/>
          <p:nvPr/>
        </p:nvPicPr>
        <p:blipFill>
          <a:blip r:embed="rId18">
            <a:alphaModFix/>
          </a:blip>
          <a:stretch>
            <a:fillRect/>
          </a:stretch>
        </p:blipFill>
        <p:spPr>
          <a:xfrm>
            <a:off x="4131923" y="2537050"/>
            <a:ext cx="1001875" cy="238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92" name="Google Shape;192;p19"/>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93" name="Google Shape;193;p19"/>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94" name="Google Shape;194;p19"/>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Pandas ETL Process Key Points Summary</a:t>
            </a:r>
            <a:endParaRPr sz="2600">
              <a:solidFill>
                <a:srgbClr val="FFFFFF"/>
              </a:solidFill>
              <a:latin typeface="Calibri"/>
              <a:ea typeface="Calibri"/>
              <a:cs typeface="Calibri"/>
              <a:sym typeface="Calibri"/>
            </a:endParaRPr>
          </a:p>
        </p:txBody>
      </p:sp>
      <p:pic>
        <p:nvPicPr>
          <p:cNvPr id="195" name="Google Shape;195;p19"/>
          <p:cNvPicPr preferRelativeResize="0"/>
          <p:nvPr/>
        </p:nvPicPr>
        <p:blipFill>
          <a:blip r:embed="rId5">
            <a:alphaModFix/>
          </a:blip>
          <a:stretch>
            <a:fillRect/>
          </a:stretch>
        </p:blipFill>
        <p:spPr>
          <a:xfrm>
            <a:off x="279425" y="843850"/>
            <a:ext cx="3946851" cy="1212725"/>
          </a:xfrm>
          <a:prstGeom prst="rect">
            <a:avLst/>
          </a:prstGeom>
          <a:noFill/>
          <a:ln>
            <a:noFill/>
          </a:ln>
        </p:spPr>
      </p:pic>
      <p:sp>
        <p:nvSpPr>
          <p:cNvPr id="196" name="Google Shape;196;p19"/>
          <p:cNvSpPr txBox="1"/>
          <p:nvPr/>
        </p:nvSpPr>
        <p:spPr>
          <a:xfrm>
            <a:off x="194700" y="2107475"/>
            <a:ext cx="41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Raw file that was brought into the database and renamed columns to match SQL format, made transformations</a:t>
            </a:r>
            <a:endParaRPr i="1" sz="1200">
              <a:solidFill>
                <a:srgbClr val="666666"/>
              </a:solidFill>
              <a:latin typeface="Calibri"/>
              <a:ea typeface="Calibri"/>
              <a:cs typeface="Calibri"/>
              <a:sym typeface="Calibri"/>
            </a:endParaRPr>
          </a:p>
        </p:txBody>
      </p:sp>
      <p:pic>
        <p:nvPicPr>
          <p:cNvPr id="197" name="Google Shape;197;p19"/>
          <p:cNvPicPr preferRelativeResize="0"/>
          <p:nvPr/>
        </p:nvPicPr>
        <p:blipFill>
          <a:blip r:embed="rId6">
            <a:alphaModFix/>
          </a:blip>
          <a:stretch>
            <a:fillRect/>
          </a:stretch>
        </p:blipFill>
        <p:spPr>
          <a:xfrm>
            <a:off x="821338" y="2753288"/>
            <a:ext cx="2705061" cy="1468250"/>
          </a:xfrm>
          <a:prstGeom prst="rect">
            <a:avLst/>
          </a:prstGeom>
          <a:noFill/>
          <a:ln>
            <a:noFill/>
          </a:ln>
        </p:spPr>
      </p:pic>
      <p:sp>
        <p:nvSpPr>
          <p:cNvPr id="198" name="Google Shape;198;p19"/>
          <p:cNvSpPr txBox="1"/>
          <p:nvPr/>
        </p:nvSpPr>
        <p:spPr>
          <a:xfrm>
            <a:off x="115725" y="4268125"/>
            <a:ext cx="41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Both tables joined with a created id and </a:t>
            </a:r>
            <a:r>
              <a:rPr i="1" lang="en" sz="1200">
                <a:solidFill>
                  <a:srgbClr val="666666"/>
                </a:solidFill>
                <a:latin typeface="Calibri"/>
                <a:ea typeface="Calibri"/>
                <a:cs typeface="Calibri"/>
                <a:sym typeface="Calibri"/>
              </a:rPr>
              <a:t>dummies created for ml database target variable (outcome_type)</a:t>
            </a:r>
            <a:endParaRPr i="1" sz="1200">
              <a:solidFill>
                <a:srgbClr val="666666"/>
              </a:solidFill>
              <a:latin typeface="Calibri"/>
              <a:ea typeface="Calibri"/>
              <a:cs typeface="Calibri"/>
              <a:sym typeface="Calibri"/>
            </a:endParaRPr>
          </a:p>
        </p:txBody>
      </p:sp>
      <p:pic>
        <p:nvPicPr>
          <p:cNvPr id="199" name="Google Shape;199;p19"/>
          <p:cNvPicPr preferRelativeResize="0"/>
          <p:nvPr/>
        </p:nvPicPr>
        <p:blipFill rotWithShape="1">
          <a:blip r:embed="rId7">
            <a:alphaModFix/>
          </a:blip>
          <a:srcRect b="32129" l="0" r="0" t="0"/>
          <a:stretch/>
        </p:blipFill>
        <p:spPr>
          <a:xfrm>
            <a:off x="5068325" y="827913"/>
            <a:ext cx="2824176" cy="1244600"/>
          </a:xfrm>
          <a:prstGeom prst="rect">
            <a:avLst/>
          </a:prstGeom>
          <a:noFill/>
          <a:ln>
            <a:noFill/>
          </a:ln>
        </p:spPr>
      </p:pic>
      <p:sp>
        <p:nvSpPr>
          <p:cNvPr id="200" name="Google Shape;200;p19"/>
          <p:cNvSpPr txBox="1"/>
          <p:nvPr/>
        </p:nvSpPr>
        <p:spPr>
          <a:xfrm>
            <a:off x="4608650" y="2169575"/>
            <a:ext cx="41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Animal lookup table created in SQL containing ‘static’ data types, animal_in_out table reduced to ‘changeable’ data (i.e. datetime entries)</a:t>
            </a:r>
            <a:endParaRPr i="1" sz="1200">
              <a:solidFill>
                <a:srgbClr val="666666"/>
              </a:solidFill>
              <a:latin typeface="Calibri"/>
              <a:ea typeface="Calibri"/>
              <a:cs typeface="Calibri"/>
              <a:sym typeface="Calibri"/>
            </a:endParaRPr>
          </a:p>
        </p:txBody>
      </p:sp>
      <p:pic>
        <p:nvPicPr>
          <p:cNvPr id="201" name="Google Shape;201;p19"/>
          <p:cNvPicPr preferRelativeResize="0"/>
          <p:nvPr/>
        </p:nvPicPr>
        <p:blipFill>
          <a:blip r:embed="rId8">
            <a:alphaModFix/>
          </a:blip>
          <a:stretch>
            <a:fillRect/>
          </a:stretch>
        </p:blipFill>
        <p:spPr>
          <a:xfrm>
            <a:off x="4485591" y="3005523"/>
            <a:ext cx="4441108" cy="1083200"/>
          </a:xfrm>
          <a:prstGeom prst="rect">
            <a:avLst/>
          </a:prstGeom>
          <a:noFill/>
          <a:ln>
            <a:noFill/>
          </a:ln>
        </p:spPr>
      </p:pic>
      <p:sp>
        <p:nvSpPr>
          <p:cNvPr id="202" name="Google Shape;202;p19"/>
          <p:cNvSpPr txBox="1"/>
          <p:nvPr/>
        </p:nvSpPr>
        <p:spPr>
          <a:xfrm>
            <a:off x="4648000" y="4112600"/>
            <a:ext cx="41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Final transformations made (e.g. drop </a:t>
            </a:r>
            <a:r>
              <a:rPr i="1" lang="en" sz="1200">
                <a:solidFill>
                  <a:srgbClr val="666666"/>
                </a:solidFill>
                <a:latin typeface="Calibri"/>
                <a:ea typeface="Calibri"/>
                <a:cs typeface="Calibri"/>
                <a:sym typeface="Calibri"/>
              </a:rPr>
              <a:t>target</a:t>
            </a:r>
            <a:r>
              <a:rPr i="1" lang="en" sz="1200">
                <a:solidFill>
                  <a:srgbClr val="666666"/>
                </a:solidFill>
                <a:latin typeface="Calibri"/>
                <a:ea typeface="Calibri"/>
                <a:cs typeface="Calibri"/>
                <a:sym typeface="Calibri"/>
              </a:rPr>
              <a:t> column, and additional </a:t>
            </a:r>
            <a:r>
              <a:rPr i="1" lang="en" sz="1200">
                <a:solidFill>
                  <a:srgbClr val="666666"/>
                </a:solidFill>
                <a:latin typeface="Calibri"/>
                <a:ea typeface="Calibri"/>
                <a:cs typeface="Calibri"/>
                <a:sym typeface="Calibri"/>
              </a:rPr>
              <a:t>categorical</a:t>
            </a:r>
            <a:r>
              <a:rPr i="1" lang="en" sz="1200">
                <a:solidFill>
                  <a:srgbClr val="666666"/>
                </a:solidFill>
                <a:latin typeface="Calibri"/>
                <a:ea typeface="Calibri"/>
                <a:cs typeface="Calibri"/>
                <a:sym typeface="Calibri"/>
              </a:rPr>
              <a:t> variables encoded) for final dataset, then input to ml model  </a:t>
            </a:r>
            <a:endParaRPr i="1" sz="1200">
              <a:solidFill>
                <a:srgbClr val="666666"/>
              </a:solidFill>
              <a:latin typeface="Calibri"/>
              <a:ea typeface="Calibri"/>
              <a:cs typeface="Calibri"/>
              <a:sym typeface="Calibri"/>
            </a:endParaRPr>
          </a:p>
        </p:txBody>
      </p:sp>
      <p:sp>
        <p:nvSpPr>
          <p:cNvPr id="203" name="Google Shape;203;p19"/>
          <p:cNvSpPr/>
          <p:nvPr/>
        </p:nvSpPr>
        <p:spPr>
          <a:xfrm>
            <a:off x="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p:txBody>
      </p:sp>
      <p:sp>
        <p:nvSpPr>
          <p:cNvPr id="204" name="Google Shape;204;p19"/>
          <p:cNvSpPr/>
          <p:nvPr/>
        </p:nvSpPr>
        <p:spPr>
          <a:xfrm>
            <a:off x="464800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p:txBody>
      </p:sp>
      <p:sp>
        <p:nvSpPr>
          <p:cNvPr id="205" name="Google Shape;205;p19"/>
          <p:cNvSpPr/>
          <p:nvPr/>
        </p:nvSpPr>
        <p:spPr>
          <a:xfrm>
            <a:off x="0" y="2712475"/>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p:txBody>
      </p:sp>
      <p:sp>
        <p:nvSpPr>
          <p:cNvPr id="206" name="Google Shape;206;p19"/>
          <p:cNvSpPr/>
          <p:nvPr/>
        </p:nvSpPr>
        <p:spPr>
          <a:xfrm>
            <a:off x="4068225" y="298595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14" name="Google Shape;214;p20"/>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15" name="Google Shape;215;p20"/>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16" name="Google Shape;216;p20"/>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Data Exploration - SQL Database Creation Overview</a:t>
            </a:r>
            <a:endParaRPr sz="2600">
              <a:solidFill>
                <a:srgbClr val="FFFFFF"/>
              </a:solidFill>
              <a:latin typeface="Calibri"/>
              <a:ea typeface="Calibri"/>
              <a:cs typeface="Calibri"/>
              <a:sym typeface="Calibri"/>
            </a:endParaRPr>
          </a:p>
        </p:txBody>
      </p:sp>
      <p:pic>
        <p:nvPicPr>
          <p:cNvPr id="217" name="Google Shape;217;p20"/>
          <p:cNvPicPr preferRelativeResize="0"/>
          <p:nvPr/>
        </p:nvPicPr>
        <p:blipFill>
          <a:blip r:embed="rId5">
            <a:alphaModFix/>
          </a:blip>
          <a:stretch>
            <a:fillRect/>
          </a:stretch>
        </p:blipFill>
        <p:spPr>
          <a:xfrm>
            <a:off x="6938736" y="585600"/>
            <a:ext cx="2205264" cy="4289800"/>
          </a:xfrm>
          <a:prstGeom prst="rect">
            <a:avLst/>
          </a:prstGeom>
          <a:noFill/>
          <a:ln>
            <a:noFill/>
          </a:ln>
        </p:spPr>
      </p:pic>
      <p:sp>
        <p:nvSpPr>
          <p:cNvPr id="218" name="Google Shape;218;p20"/>
          <p:cNvSpPr txBox="1"/>
          <p:nvPr/>
        </p:nvSpPr>
        <p:spPr>
          <a:xfrm>
            <a:off x="5609625" y="621350"/>
            <a:ext cx="110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Postgres Database Schema - joined tables</a:t>
            </a:r>
            <a:endParaRPr i="1" sz="1200">
              <a:solidFill>
                <a:srgbClr val="666666"/>
              </a:solidFill>
              <a:latin typeface="Calibri"/>
              <a:ea typeface="Calibri"/>
              <a:cs typeface="Calibri"/>
              <a:sym typeface="Calibri"/>
            </a:endParaRPr>
          </a:p>
        </p:txBody>
      </p:sp>
      <p:sp>
        <p:nvSpPr>
          <p:cNvPr id="219" name="Google Shape;219;p20"/>
          <p:cNvSpPr txBox="1"/>
          <p:nvPr/>
        </p:nvSpPr>
        <p:spPr>
          <a:xfrm>
            <a:off x="228600" y="695638"/>
            <a:ext cx="1911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arenR"/>
            </a:pPr>
            <a:r>
              <a:rPr i="1" lang="en">
                <a:latin typeface="Calibri"/>
                <a:ea typeface="Calibri"/>
                <a:cs typeface="Calibri"/>
                <a:sym typeface="Calibri"/>
              </a:rPr>
              <a:t>‘Shelter_db’ created in PgAdmin</a:t>
            </a:r>
            <a:endParaRPr i="1">
              <a:latin typeface="Calibri"/>
              <a:ea typeface="Calibri"/>
              <a:cs typeface="Calibri"/>
              <a:sym typeface="Calibri"/>
            </a:endParaRPr>
          </a:p>
        </p:txBody>
      </p:sp>
      <p:sp>
        <p:nvSpPr>
          <p:cNvPr id="220" name="Google Shape;220;p20"/>
          <p:cNvSpPr txBox="1"/>
          <p:nvPr/>
        </p:nvSpPr>
        <p:spPr>
          <a:xfrm>
            <a:off x="3002325" y="667400"/>
            <a:ext cx="2175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2) </a:t>
            </a:r>
            <a:r>
              <a:rPr i="1" lang="en">
                <a:latin typeface="Calibri"/>
                <a:ea typeface="Calibri"/>
                <a:cs typeface="Calibri"/>
                <a:sym typeface="Calibri"/>
              </a:rPr>
              <a:t>Database connection created with Pandas library to load in raw data</a:t>
            </a:r>
            <a:endParaRPr i="1">
              <a:latin typeface="Calibri"/>
              <a:ea typeface="Calibri"/>
              <a:cs typeface="Calibri"/>
              <a:sym typeface="Calibri"/>
            </a:endParaRPr>
          </a:p>
        </p:txBody>
      </p:sp>
      <p:sp>
        <p:nvSpPr>
          <p:cNvPr id="221" name="Google Shape;221;p20"/>
          <p:cNvSpPr txBox="1"/>
          <p:nvPr/>
        </p:nvSpPr>
        <p:spPr>
          <a:xfrm>
            <a:off x="3078525" y="228493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3</a:t>
            </a:r>
            <a:r>
              <a:rPr lang="en">
                <a:latin typeface="Calibri"/>
                <a:ea typeface="Calibri"/>
                <a:cs typeface="Calibri"/>
                <a:sym typeface="Calibri"/>
              </a:rPr>
              <a:t>) </a:t>
            </a:r>
            <a:r>
              <a:rPr i="1" lang="en">
                <a:latin typeface="Calibri"/>
                <a:ea typeface="Calibri"/>
                <a:cs typeface="Calibri"/>
                <a:sym typeface="Calibri"/>
              </a:rPr>
              <a:t>SQL ‘Create’ script used to make master ‘animal_type’ table</a:t>
            </a:r>
            <a:endParaRPr i="1">
              <a:latin typeface="Calibri"/>
              <a:ea typeface="Calibri"/>
              <a:cs typeface="Calibri"/>
              <a:sym typeface="Calibri"/>
            </a:endParaRPr>
          </a:p>
        </p:txBody>
      </p:sp>
      <p:sp>
        <p:nvSpPr>
          <p:cNvPr id="222" name="Google Shape;222;p20"/>
          <p:cNvSpPr txBox="1"/>
          <p:nvPr/>
        </p:nvSpPr>
        <p:spPr>
          <a:xfrm>
            <a:off x="152388" y="228493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4</a:t>
            </a:r>
            <a:r>
              <a:rPr lang="en">
                <a:latin typeface="Calibri"/>
                <a:ea typeface="Calibri"/>
                <a:cs typeface="Calibri"/>
                <a:sym typeface="Calibri"/>
              </a:rPr>
              <a:t>) </a:t>
            </a:r>
            <a:r>
              <a:rPr i="1" lang="en">
                <a:latin typeface="Calibri"/>
                <a:ea typeface="Calibri"/>
                <a:cs typeface="Calibri"/>
                <a:sym typeface="Calibri"/>
              </a:rPr>
              <a:t>Copy created of raw data, transformations performed</a:t>
            </a:r>
            <a:endParaRPr i="1">
              <a:latin typeface="Calibri"/>
              <a:ea typeface="Calibri"/>
              <a:cs typeface="Calibri"/>
              <a:sym typeface="Calibri"/>
            </a:endParaRPr>
          </a:p>
        </p:txBody>
      </p:sp>
      <p:sp>
        <p:nvSpPr>
          <p:cNvPr id="223" name="Google Shape;223;p20"/>
          <p:cNvSpPr txBox="1"/>
          <p:nvPr/>
        </p:nvSpPr>
        <p:spPr>
          <a:xfrm>
            <a:off x="152388" y="3923450"/>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5</a:t>
            </a:r>
            <a:r>
              <a:rPr lang="en">
                <a:latin typeface="Calibri"/>
                <a:ea typeface="Calibri"/>
                <a:cs typeface="Calibri"/>
                <a:sym typeface="Calibri"/>
              </a:rPr>
              <a:t>) </a:t>
            </a:r>
            <a:r>
              <a:rPr i="1" lang="en">
                <a:latin typeface="Calibri"/>
                <a:ea typeface="Calibri"/>
                <a:cs typeface="Calibri"/>
                <a:sym typeface="Calibri"/>
              </a:rPr>
              <a:t>Created ‘animal_in_out’ table as dataset for analysis</a:t>
            </a:r>
            <a:endParaRPr i="1">
              <a:latin typeface="Calibri"/>
              <a:ea typeface="Calibri"/>
              <a:cs typeface="Calibri"/>
              <a:sym typeface="Calibri"/>
            </a:endParaRPr>
          </a:p>
        </p:txBody>
      </p:sp>
      <p:sp>
        <p:nvSpPr>
          <p:cNvPr id="224" name="Google Shape;224;p20"/>
          <p:cNvSpPr/>
          <p:nvPr/>
        </p:nvSpPr>
        <p:spPr>
          <a:xfrm>
            <a:off x="2324725" y="8984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rot="5400000">
            <a:off x="3887775" y="1707175"/>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rot="10800000">
            <a:off x="2324725" y="2515938"/>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rot="5400000">
            <a:off x="857431" y="3339482"/>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nvSpPr>
        <p:spPr>
          <a:xfrm>
            <a:off x="5318825" y="1580500"/>
            <a:ext cx="134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‘animal_type’ </a:t>
            </a:r>
            <a:r>
              <a:rPr i="1" lang="en" sz="1200">
                <a:solidFill>
                  <a:srgbClr val="666666"/>
                </a:solidFill>
                <a:latin typeface="Calibri"/>
                <a:ea typeface="Calibri"/>
                <a:cs typeface="Calibri"/>
                <a:sym typeface="Calibri"/>
              </a:rPr>
              <a:t>lookup table - variables that remain the same for a specific animal</a:t>
            </a:r>
            <a:endParaRPr i="1" sz="1200">
              <a:solidFill>
                <a:srgbClr val="666666"/>
              </a:solidFill>
              <a:latin typeface="Calibri"/>
              <a:ea typeface="Calibri"/>
              <a:cs typeface="Calibri"/>
              <a:sym typeface="Calibri"/>
            </a:endParaRPr>
          </a:p>
        </p:txBody>
      </p:sp>
      <p:sp>
        <p:nvSpPr>
          <p:cNvPr id="229" name="Google Shape;229;p20"/>
          <p:cNvSpPr txBox="1"/>
          <p:nvPr/>
        </p:nvSpPr>
        <p:spPr>
          <a:xfrm>
            <a:off x="5318825" y="3135550"/>
            <a:ext cx="1389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Calibri"/>
                <a:ea typeface="Calibri"/>
                <a:cs typeface="Calibri"/>
                <a:sym typeface="Calibri"/>
              </a:rPr>
              <a:t>‘animal_in_out’ </a:t>
            </a:r>
            <a:r>
              <a:rPr i="1" lang="en" sz="1200">
                <a:solidFill>
                  <a:srgbClr val="666666"/>
                </a:solidFill>
                <a:latin typeface="Calibri"/>
                <a:ea typeface="Calibri"/>
                <a:cs typeface="Calibri"/>
                <a:sym typeface="Calibri"/>
              </a:rPr>
              <a:t>table houses temporal data features that can change if an animal enters/exits the shelter multiple times</a:t>
            </a:r>
            <a:endParaRPr i="1" sz="1200">
              <a:solidFill>
                <a:srgbClr val="666666"/>
              </a:solidFill>
              <a:latin typeface="Calibri"/>
              <a:ea typeface="Calibri"/>
              <a:cs typeface="Calibri"/>
              <a:sym typeface="Calibri"/>
            </a:endParaRPr>
          </a:p>
        </p:txBody>
      </p:sp>
      <p:cxnSp>
        <p:nvCxnSpPr>
          <p:cNvPr id="230" name="Google Shape;230;p20"/>
          <p:cNvCxnSpPr/>
          <p:nvPr/>
        </p:nvCxnSpPr>
        <p:spPr>
          <a:xfrm flipH="1" rot="10800000">
            <a:off x="6512275" y="1421125"/>
            <a:ext cx="797400" cy="7026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20"/>
          <p:cNvCxnSpPr/>
          <p:nvPr/>
        </p:nvCxnSpPr>
        <p:spPr>
          <a:xfrm flipH="1" rot="10800000">
            <a:off x="6575775" y="2925400"/>
            <a:ext cx="1169400" cy="8211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0"/>
          <p:cNvCxnSpPr/>
          <p:nvPr/>
        </p:nvCxnSpPr>
        <p:spPr>
          <a:xfrm flipH="1" rot="10800000">
            <a:off x="6434675" y="1069750"/>
            <a:ext cx="520800" cy="2700"/>
          </a:xfrm>
          <a:prstGeom prst="straightConnector1">
            <a:avLst/>
          </a:prstGeom>
          <a:noFill/>
          <a:ln cap="flat" cmpd="sng" w="9525">
            <a:solidFill>
              <a:schemeClr val="dk2"/>
            </a:solidFill>
            <a:prstDash val="solid"/>
            <a:round/>
            <a:headEnd len="med" w="med" type="none"/>
            <a:tailEnd len="med" w="med" type="triangle"/>
          </a:ln>
        </p:spPr>
      </p:cxnSp>
      <p:sp>
        <p:nvSpPr>
          <p:cNvPr id="233" name="Google Shape;233;p20"/>
          <p:cNvSpPr txBox="1"/>
          <p:nvPr/>
        </p:nvSpPr>
        <p:spPr>
          <a:xfrm>
            <a:off x="3078513" y="3978688"/>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6</a:t>
            </a:r>
            <a:r>
              <a:rPr lang="en">
                <a:latin typeface="Calibri"/>
                <a:ea typeface="Calibri"/>
                <a:cs typeface="Calibri"/>
                <a:sym typeface="Calibri"/>
              </a:rPr>
              <a:t>) </a:t>
            </a:r>
            <a:r>
              <a:rPr i="1" lang="en">
                <a:latin typeface="Calibri"/>
                <a:ea typeface="Calibri"/>
                <a:cs typeface="Calibri"/>
                <a:sym typeface="Calibri"/>
              </a:rPr>
              <a:t>Both data tables joined in the database</a:t>
            </a:r>
            <a:endParaRPr i="1">
              <a:latin typeface="Calibri"/>
              <a:ea typeface="Calibri"/>
              <a:cs typeface="Calibri"/>
              <a:sym typeface="Calibri"/>
            </a:endParaRPr>
          </a:p>
        </p:txBody>
      </p:sp>
      <p:sp>
        <p:nvSpPr>
          <p:cNvPr id="234" name="Google Shape;234;p20"/>
          <p:cNvSpPr/>
          <p:nvPr/>
        </p:nvSpPr>
        <p:spPr>
          <a:xfrm>
            <a:off x="2400925" y="41334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42" name="Google Shape;242;p21"/>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43" name="Google Shape;243;p21"/>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44" name="Google Shape;244;p21"/>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Dataset Overview - Exploratory Analysis</a:t>
            </a:r>
            <a:endParaRPr sz="2600">
              <a:solidFill>
                <a:srgbClr val="FFFFFF"/>
              </a:solidFill>
              <a:latin typeface="Calibri"/>
              <a:ea typeface="Calibri"/>
              <a:cs typeface="Calibri"/>
              <a:sym typeface="Calibri"/>
            </a:endParaRPr>
          </a:p>
        </p:txBody>
      </p:sp>
      <p:pic>
        <p:nvPicPr>
          <p:cNvPr id="245" name="Google Shape;245;p21"/>
          <p:cNvPicPr preferRelativeResize="0"/>
          <p:nvPr/>
        </p:nvPicPr>
        <p:blipFill>
          <a:blip r:embed="rId5">
            <a:alphaModFix/>
          </a:blip>
          <a:stretch>
            <a:fillRect/>
          </a:stretch>
        </p:blipFill>
        <p:spPr>
          <a:xfrm>
            <a:off x="17638" y="2647950"/>
            <a:ext cx="3047041" cy="2227800"/>
          </a:xfrm>
          <a:prstGeom prst="rect">
            <a:avLst/>
          </a:prstGeom>
          <a:noFill/>
          <a:ln>
            <a:noFill/>
          </a:ln>
        </p:spPr>
      </p:pic>
      <p:pic>
        <p:nvPicPr>
          <p:cNvPr id="246" name="Google Shape;246;p21"/>
          <p:cNvPicPr preferRelativeResize="0"/>
          <p:nvPr/>
        </p:nvPicPr>
        <p:blipFill>
          <a:blip r:embed="rId6">
            <a:alphaModFix/>
          </a:blip>
          <a:stretch>
            <a:fillRect/>
          </a:stretch>
        </p:blipFill>
        <p:spPr>
          <a:xfrm>
            <a:off x="3064687" y="2681038"/>
            <a:ext cx="3084650" cy="1957225"/>
          </a:xfrm>
          <a:prstGeom prst="rect">
            <a:avLst/>
          </a:prstGeom>
          <a:noFill/>
          <a:ln>
            <a:noFill/>
          </a:ln>
        </p:spPr>
      </p:pic>
      <p:pic>
        <p:nvPicPr>
          <p:cNvPr id="247" name="Google Shape;247;p21"/>
          <p:cNvPicPr preferRelativeResize="0"/>
          <p:nvPr/>
        </p:nvPicPr>
        <p:blipFill>
          <a:blip r:embed="rId7">
            <a:alphaModFix/>
          </a:blip>
          <a:stretch>
            <a:fillRect/>
          </a:stretch>
        </p:blipFill>
        <p:spPr>
          <a:xfrm>
            <a:off x="5972538" y="2681050"/>
            <a:ext cx="3153825" cy="2161600"/>
          </a:xfrm>
          <a:prstGeom prst="rect">
            <a:avLst/>
          </a:prstGeom>
          <a:noFill/>
          <a:ln>
            <a:noFill/>
          </a:ln>
        </p:spPr>
      </p:pic>
      <p:pic>
        <p:nvPicPr>
          <p:cNvPr id="248" name="Google Shape;248;p21"/>
          <p:cNvPicPr preferRelativeResize="0"/>
          <p:nvPr/>
        </p:nvPicPr>
        <p:blipFill>
          <a:blip r:embed="rId8">
            <a:alphaModFix/>
          </a:blip>
          <a:stretch>
            <a:fillRect/>
          </a:stretch>
        </p:blipFill>
        <p:spPr>
          <a:xfrm>
            <a:off x="748012" y="721450"/>
            <a:ext cx="1896114" cy="1714450"/>
          </a:xfrm>
          <a:prstGeom prst="rect">
            <a:avLst/>
          </a:prstGeom>
          <a:noFill/>
          <a:ln>
            <a:noFill/>
          </a:ln>
        </p:spPr>
      </p:pic>
      <p:sp>
        <p:nvSpPr>
          <p:cNvPr id="249" name="Google Shape;249;p21"/>
          <p:cNvSpPr txBox="1"/>
          <p:nvPr/>
        </p:nvSpPr>
        <p:spPr>
          <a:xfrm>
            <a:off x="-26525" y="540675"/>
            <a:ext cx="164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solidFill>
                  <a:srgbClr val="666666"/>
                </a:solidFill>
                <a:latin typeface="Calibri"/>
                <a:ea typeface="Calibri"/>
                <a:cs typeface="Calibri"/>
                <a:sym typeface="Calibri"/>
              </a:rPr>
              <a:t>Count by Animal Type</a:t>
            </a:r>
            <a:endParaRPr b="1" i="1" sz="1100">
              <a:solidFill>
                <a:srgbClr val="666666"/>
              </a:solidFill>
              <a:latin typeface="Calibri"/>
              <a:ea typeface="Calibri"/>
              <a:cs typeface="Calibri"/>
              <a:sym typeface="Calibri"/>
            </a:endParaRPr>
          </a:p>
        </p:txBody>
      </p:sp>
      <p:sp>
        <p:nvSpPr>
          <p:cNvPr id="250" name="Google Shape;250;p21"/>
          <p:cNvSpPr txBox="1"/>
          <p:nvPr/>
        </p:nvSpPr>
        <p:spPr>
          <a:xfrm>
            <a:off x="611800" y="1608175"/>
            <a:ext cx="4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Dog</a:t>
            </a:r>
            <a:endParaRPr i="1" sz="1100">
              <a:solidFill>
                <a:srgbClr val="666666"/>
              </a:solidFill>
              <a:latin typeface="Calibri"/>
              <a:ea typeface="Calibri"/>
              <a:cs typeface="Calibri"/>
              <a:sym typeface="Calibri"/>
            </a:endParaRPr>
          </a:p>
        </p:txBody>
      </p:sp>
      <p:sp>
        <p:nvSpPr>
          <p:cNvPr id="251" name="Google Shape;251;p21"/>
          <p:cNvSpPr txBox="1"/>
          <p:nvPr/>
        </p:nvSpPr>
        <p:spPr>
          <a:xfrm>
            <a:off x="2310400" y="1398150"/>
            <a:ext cx="4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Cat</a:t>
            </a:r>
            <a:endParaRPr i="1" sz="1100">
              <a:solidFill>
                <a:srgbClr val="666666"/>
              </a:solidFill>
              <a:latin typeface="Calibri"/>
              <a:ea typeface="Calibri"/>
              <a:cs typeface="Calibri"/>
              <a:sym typeface="Calibri"/>
            </a:endParaRPr>
          </a:p>
        </p:txBody>
      </p:sp>
      <p:sp>
        <p:nvSpPr>
          <p:cNvPr id="252" name="Google Shape;252;p21"/>
          <p:cNvSpPr txBox="1"/>
          <p:nvPr/>
        </p:nvSpPr>
        <p:spPr>
          <a:xfrm>
            <a:off x="1680275" y="578550"/>
            <a:ext cx="46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Bird</a:t>
            </a:r>
            <a:endParaRPr i="1" sz="1100">
              <a:solidFill>
                <a:srgbClr val="666666"/>
              </a:solidFill>
              <a:latin typeface="Calibri"/>
              <a:ea typeface="Calibri"/>
              <a:cs typeface="Calibri"/>
              <a:sym typeface="Calibri"/>
            </a:endParaRPr>
          </a:p>
        </p:txBody>
      </p:sp>
      <p:sp>
        <p:nvSpPr>
          <p:cNvPr id="253" name="Google Shape;253;p21"/>
          <p:cNvSpPr txBox="1"/>
          <p:nvPr/>
        </p:nvSpPr>
        <p:spPr>
          <a:xfrm>
            <a:off x="889850" y="774675"/>
            <a:ext cx="55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666666"/>
                </a:solidFill>
                <a:latin typeface="Calibri"/>
                <a:ea typeface="Calibri"/>
                <a:cs typeface="Calibri"/>
                <a:sym typeface="Calibri"/>
              </a:rPr>
              <a:t>Other</a:t>
            </a:r>
            <a:endParaRPr i="1" sz="1100">
              <a:solidFill>
                <a:srgbClr val="666666"/>
              </a:solidFill>
              <a:latin typeface="Calibri"/>
              <a:ea typeface="Calibri"/>
              <a:cs typeface="Calibri"/>
              <a:sym typeface="Calibri"/>
            </a:endParaRPr>
          </a:p>
        </p:txBody>
      </p:sp>
      <p:pic>
        <p:nvPicPr>
          <p:cNvPr id="254" name="Google Shape;254;p21"/>
          <p:cNvPicPr preferRelativeResize="0"/>
          <p:nvPr/>
        </p:nvPicPr>
        <p:blipFill rotWithShape="1">
          <a:blip r:embed="rId9">
            <a:alphaModFix/>
          </a:blip>
          <a:srcRect b="0" l="0" r="27776" t="0"/>
          <a:stretch/>
        </p:blipFill>
        <p:spPr>
          <a:xfrm>
            <a:off x="3155788" y="616625"/>
            <a:ext cx="2832431" cy="1957200"/>
          </a:xfrm>
          <a:prstGeom prst="rect">
            <a:avLst/>
          </a:prstGeom>
          <a:noFill/>
          <a:ln>
            <a:noFill/>
          </a:ln>
        </p:spPr>
      </p:pic>
      <p:pic>
        <p:nvPicPr>
          <p:cNvPr id="255" name="Google Shape;255;p21"/>
          <p:cNvPicPr preferRelativeResize="0"/>
          <p:nvPr/>
        </p:nvPicPr>
        <p:blipFill>
          <a:blip r:embed="rId10">
            <a:alphaModFix/>
          </a:blip>
          <a:stretch>
            <a:fillRect/>
          </a:stretch>
        </p:blipFill>
        <p:spPr>
          <a:xfrm>
            <a:off x="6149325" y="634925"/>
            <a:ext cx="2940301" cy="2013025"/>
          </a:xfrm>
          <a:prstGeom prst="rect">
            <a:avLst/>
          </a:prstGeom>
          <a:noFill/>
          <a:ln>
            <a:noFill/>
          </a:ln>
        </p:spPr>
      </p:pic>
      <p:sp>
        <p:nvSpPr>
          <p:cNvPr id="256" name="Google Shape;256;p21"/>
          <p:cNvSpPr txBox="1"/>
          <p:nvPr/>
        </p:nvSpPr>
        <p:spPr>
          <a:xfrm>
            <a:off x="4447025" y="540675"/>
            <a:ext cx="164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solidFill>
                  <a:srgbClr val="666666"/>
                </a:solidFill>
                <a:latin typeface="Calibri"/>
                <a:ea typeface="Calibri"/>
                <a:cs typeface="Calibri"/>
                <a:sym typeface="Calibri"/>
              </a:rPr>
              <a:t>Count by Animal Type</a:t>
            </a:r>
            <a:endParaRPr b="1" i="1" sz="1100">
              <a:solidFill>
                <a:srgbClr val="666666"/>
              </a:solidFill>
              <a:latin typeface="Calibri"/>
              <a:ea typeface="Calibri"/>
              <a:cs typeface="Calibri"/>
              <a:sym typeface="Calibri"/>
            </a:endParaRPr>
          </a:p>
        </p:txBody>
      </p:sp>
      <p:pic>
        <p:nvPicPr>
          <p:cNvPr id="257" name="Google Shape;257;p21"/>
          <p:cNvPicPr preferRelativeResize="0"/>
          <p:nvPr/>
        </p:nvPicPr>
        <p:blipFill>
          <a:blip r:embed="rId11">
            <a:alphaModFix/>
          </a:blip>
          <a:stretch>
            <a:fillRect/>
          </a:stretch>
        </p:blipFill>
        <p:spPr>
          <a:xfrm>
            <a:off x="5124575" y="1001650"/>
            <a:ext cx="719000" cy="89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